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3" r:id="rId3"/>
    <p:sldId id="274" r:id="rId4"/>
    <p:sldId id="259" r:id="rId5"/>
    <p:sldId id="266" r:id="rId6"/>
    <p:sldId id="270" r:id="rId7"/>
    <p:sldId id="272" r:id="rId8"/>
    <p:sldId id="273" r:id="rId9"/>
    <p:sldId id="271" r:id="rId10"/>
    <p:sldId id="267" r:id="rId11"/>
    <p:sldId id="268" r:id="rId12"/>
    <p:sldId id="269" r:id="rId13"/>
    <p:sldId id="275" r:id="rId14"/>
    <p:sldId id="276" r:id="rId15"/>
    <p:sldId id="258" r:id="rId16"/>
    <p:sldId id="262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94" y="-203502"/>
            <a:ext cx="12418493" cy="72161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92" y="4799879"/>
            <a:ext cx="1136719" cy="114372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00" y="892201"/>
            <a:ext cx="1371598" cy="10533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68" y="993226"/>
            <a:ext cx="1783243" cy="6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4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 flipH="1">
            <a:off x="6544212" y="5629606"/>
            <a:ext cx="4990853" cy="413419"/>
          </a:xfrm>
          <a:prstGeom prst="rect">
            <a:avLst/>
          </a:prstGeom>
          <a:solidFill>
            <a:srgbClr val="9FC54D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chemeClr val="tx1">
                      <a:lumMod val="50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 flipH="1">
            <a:off x="7291822" y="5795020"/>
            <a:ext cx="4900178" cy="409756"/>
          </a:xfrm>
          <a:prstGeom prst="rect">
            <a:avLst/>
          </a:prstGeom>
          <a:solidFill>
            <a:srgbClr val="9FC54D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chemeClr val="tx1">
                      <a:lumMod val="50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 flipH="1">
            <a:off x="7052181" y="6160357"/>
            <a:ext cx="4973080" cy="409756"/>
          </a:xfrm>
          <a:prstGeom prst="rect">
            <a:avLst/>
          </a:prstGeom>
          <a:solidFill>
            <a:srgbClr val="9FC54D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chemeClr val="tx1">
                      <a:lumMod val="50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2305" y="233366"/>
            <a:ext cx="10983385" cy="1198652"/>
          </a:xfrm>
        </p:spPr>
        <p:txBody>
          <a:bodyPr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2310" y="1960564"/>
            <a:ext cx="6921490" cy="3924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169863" indent="-146050">
              <a:defRPr sz="1200">
                <a:latin typeface="+mn-lt"/>
              </a:defRPr>
            </a:lvl2pPr>
            <a:lvl3pPr marL="339725" indent="-152400">
              <a:defRPr sz="1200">
                <a:latin typeface="+mn-lt"/>
              </a:defRPr>
            </a:lvl3pPr>
            <a:lvl4pPr marL="509588" indent="-169863">
              <a:defRPr sz="1200">
                <a:latin typeface="+mn-lt"/>
              </a:defRPr>
            </a:lvl4pPr>
            <a:lvl5pPr marL="690563" indent="-180975">
              <a:defRPr sz="1200">
                <a:latin typeface="+mn-lt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679277" y="1960564"/>
            <a:ext cx="3926407" cy="3924300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309" y="5911035"/>
            <a:ext cx="953519" cy="9593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0" y="5884864"/>
            <a:ext cx="1267104" cy="9731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59" y="6054757"/>
            <a:ext cx="1387365" cy="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22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48" y="600700"/>
            <a:ext cx="5631935" cy="56666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4" y="3964039"/>
            <a:ext cx="6270435" cy="23032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60" y="600700"/>
            <a:ext cx="4271387" cy="32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9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3323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96596-A2FD-49F9-8243-AA7A60B12A04}" type="datetimeFigureOut">
              <a:rPr lang="es-PE" smtClean="0"/>
              <a:t>25/04/2015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0108-4440-4E3C-A39F-602854A8EDE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26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0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8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305" y="233366"/>
            <a:ext cx="10983385" cy="98388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2300" y="1447809"/>
            <a:ext cx="10983384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71951" y="6621463"/>
            <a:ext cx="3860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28001" y="6621463"/>
            <a:ext cx="397086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0108-4440-4E3C-A39F-602854A8EDEA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95251" y="6621463"/>
            <a:ext cx="396451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96596-A2FD-49F9-8243-AA7A60B12A04}" type="datetimeFigureOut">
              <a:rPr lang="es-PE" smtClean="0"/>
              <a:t>25/04/2015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975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6" r:id="rId2"/>
    <p:sldLayoutId id="2147483678" r:id="rId3"/>
    <p:sldLayoutId id="2147483680" r:id="rId4"/>
    <p:sldLayoutId id="2147483683" r:id="rId5"/>
    <p:sldLayoutId id="2147483684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604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259660" indent="-25966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4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j-lt"/>
          <a:ea typeface="+mn-ea"/>
          <a:cs typeface="+mn-cs"/>
        </a:defRPr>
      </a:lvl1pPr>
      <a:lvl2pPr marL="472868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911225" indent="-166688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144588" indent="-17145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rds/" TargetMode="External"/><Relationship Id="rId2" Type="http://schemas.openxmlformats.org/officeDocument/2006/relationships/hyperlink" Target="https://azure.microsoft.com/en-us/documentation/articles/remoteapp-whati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emoteapp.windowsazure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luis.talavera@visionit.p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2379" y="480197"/>
            <a:ext cx="318317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dirty="0" err="1" smtClean="0"/>
              <a:t>Bienvenidos</a:t>
            </a:r>
            <a:r>
              <a:rPr lang="en-US" sz="4000" dirty="0" smtClean="0"/>
              <a:t> 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6440" y="4648812"/>
            <a:ext cx="228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Lima - </a:t>
            </a:r>
            <a:r>
              <a:rPr lang="en-US" sz="3600" dirty="0" err="1" smtClean="0"/>
              <a:t>Perú</a:t>
            </a:r>
            <a:endParaRPr lang="en-US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06" y="1547005"/>
            <a:ext cx="3737852" cy="287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493520" y="1535563"/>
            <a:ext cx="6921490" cy="3924300"/>
          </a:xfrm>
        </p:spPr>
        <p:txBody>
          <a:bodyPr/>
          <a:lstStyle/>
          <a:p>
            <a:endParaRPr lang="es-PE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4"/>
          </p:nvPr>
        </p:nvSpPr>
        <p:spPr>
          <a:xfrm>
            <a:off x="7550487" y="1535563"/>
            <a:ext cx="3926407" cy="3924300"/>
          </a:xfrm>
        </p:spPr>
      </p:sp>
      <p:pic>
        <p:nvPicPr>
          <p:cNvPr id="5" name="Picture 1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4" b="6406"/>
          <a:stretch/>
        </p:blipFill>
        <p:spPr>
          <a:xfrm flipH="1">
            <a:off x="651690" y="1048062"/>
            <a:ext cx="11408495" cy="4581926"/>
          </a:xfrm>
          <a:prstGeom prst="rect">
            <a:avLst/>
          </a:prstGeom>
        </p:spPr>
      </p:pic>
      <p:sp>
        <p:nvSpPr>
          <p:cNvPr id="6" name="Oval 68"/>
          <p:cNvSpPr>
            <a:spLocks noChangeArrowheads="1"/>
          </p:cNvSpPr>
          <p:nvPr/>
        </p:nvSpPr>
        <p:spPr bwMode="auto">
          <a:xfrm>
            <a:off x="6300180" y="1157815"/>
            <a:ext cx="962307" cy="986545"/>
          </a:xfrm>
          <a:prstGeom prst="ellipse">
            <a:avLst/>
          </a:prstGeom>
          <a:solidFill>
            <a:srgbClr val="217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505050"/>
              </a:solidFill>
            </a:endParaRPr>
          </a:p>
        </p:txBody>
      </p:sp>
      <p:sp>
        <p:nvSpPr>
          <p:cNvPr id="7" name="Rectangle 2"/>
          <p:cNvSpPr/>
          <p:nvPr/>
        </p:nvSpPr>
        <p:spPr bwMode="auto">
          <a:xfrm>
            <a:off x="154545" y="953688"/>
            <a:ext cx="2862094" cy="4673602"/>
          </a:xfrm>
          <a:prstGeom prst="rect">
            <a:avLst/>
          </a:prstGeom>
          <a:solidFill>
            <a:srgbClr val="00205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</a:pPr>
            <a:r>
              <a:rPr lang="en-US" sz="1600" dirty="0">
                <a:solidFill>
                  <a:srgbClr val="FFFFFF"/>
                </a:solidFill>
                <a:cs typeface="Calibri" panose="020F0502020204030204" pitchFamily="34" charset="0"/>
              </a:rPr>
              <a:t>Azure </a:t>
            </a:r>
            <a:r>
              <a:rPr lang="en-US" sz="1600" dirty="0" err="1">
                <a:solidFill>
                  <a:srgbClr val="FFFFFF"/>
                </a:solidFill>
                <a:cs typeface="Calibri" panose="020F0502020204030204" pitchFamily="34" charset="0"/>
              </a:rPr>
              <a:t>RemoteApp</a:t>
            </a:r>
            <a:endParaRPr lang="en-US" sz="1600" dirty="0">
              <a:solidFill>
                <a:srgbClr val="FFFFFF"/>
              </a:solidFill>
              <a:cs typeface="Calibri" panose="020F0502020204030204" pitchFamily="34" charset="0"/>
            </a:endParaRPr>
          </a:p>
          <a:p>
            <a:pPr defTabSz="932597">
              <a:lnSpc>
                <a:spcPts val="2856"/>
              </a:lnSpc>
            </a:pP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Combina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la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experiencia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de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una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aplicación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Windows 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y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las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potentes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caracterísitcas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de RDS,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todo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esto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sobre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una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plataforma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confiable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como</a:t>
            </a:r>
            <a:r>
              <a:rPr lang="en-US" sz="1600" b="1" dirty="0" smtClean="0">
                <a:solidFill>
                  <a:srgbClr val="FFFFFF"/>
                </a:solidFill>
                <a:cs typeface="Calibri" panose="020F0502020204030204" pitchFamily="34" charset="0"/>
              </a:rPr>
              <a:t> Azure 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para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ayudar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a TI a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proveer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de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manera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escalable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ágil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y con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acceso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global a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las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aplicaciones</a:t>
            </a:r>
            <a:r>
              <a:rPr lang="en-US" sz="1600" dirty="0" smtClean="0">
                <a:solidFill>
                  <a:srgbClr val="FFFFFF"/>
                </a:solidFill>
                <a:cs typeface="Calibri" panose="020F0502020204030204" pitchFamily="34" charset="0"/>
              </a:rPr>
              <a:t> </a:t>
            </a:r>
            <a:r>
              <a:rPr lang="en-US" sz="1836" dirty="0" err="1" smtClean="0">
                <a:solidFill>
                  <a:srgbClr val="FFFFFF"/>
                </a:solidFill>
                <a:cs typeface="Calibri" panose="020F0502020204030204" pitchFamily="34" charset="0"/>
              </a:rPr>
              <a:t>corporativas</a:t>
            </a:r>
            <a:r>
              <a:rPr lang="en-US" sz="1836" dirty="0" smtClean="0">
                <a:solidFill>
                  <a:srgbClr val="FFFFFF"/>
                </a:solidFill>
                <a:cs typeface="Calibri" panose="020F0502020204030204" pitchFamily="34" charset="0"/>
              </a:rPr>
              <a:t>.</a:t>
            </a:r>
            <a:endParaRPr lang="en-US" sz="1836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grpSp>
        <p:nvGrpSpPr>
          <p:cNvPr id="8" name="Group 17"/>
          <p:cNvGrpSpPr/>
          <p:nvPr/>
        </p:nvGrpSpPr>
        <p:grpSpPr>
          <a:xfrm>
            <a:off x="4071976" y="2923584"/>
            <a:ext cx="766309" cy="789539"/>
            <a:chOff x="4667250" y="3217863"/>
            <a:chExt cx="825500" cy="827088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667250" y="3217863"/>
              <a:ext cx="825500" cy="827088"/>
            </a:xfrm>
            <a:prstGeom prst="ellipse">
              <a:avLst/>
            </a:prstGeom>
            <a:solidFill>
              <a:srgbClr val="D5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940300" y="3360738"/>
              <a:ext cx="279400" cy="542925"/>
            </a:xfrm>
            <a:custGeom>
              <a:avLst/>
              <a:gdLst>
                <a:gd name="T0" fmla="*/ 88 w 88"/>
                <a:gd name="T1" fmla="*/ 6 h 171"/>
                <a:gd name="T2" fmla="*/ 82 w 88"/>
                <a:gd name="T3" fmla="*/ 0 h 171"/>
                <a:gd name="T4" fmla="*/ 6 w 88"/>
                <a:gd name="T5" fmla="*/ 0 h 171"/>
                <a:gd name="T6" fmla="*/ 0 w 88"/>
                <a:gd name="T7" fmla="*/ 6 h 171"/>
                <a:gd name="T8" fmla="*/ 0 w 88"/>
                <a:gd name="T9" fmla="*/ 165 h 171"/>
                <a:gd name="T10" fmla="*/ 6 w 88"/>
                <a:gd name="T11" fmla="*/ 171 h 171"/>
                <a:gd name="T12" fmla="*/ 82 w 88"/>
                <a:gd name="T13" fmla="*/ 171 h 171"/>
                <a:gd name="T14" fmla="*/ 88 w 88"/>
                <a:gd name="T15" fmla="*/ 165 h 171"/>
                <a:gd name="T16" fmla="*/ 88 w 88"/>
                <a:gd name="T17" fmla="*/ 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71">
                  <a:moveTo>
                    <a:pt x="88" y="6"/>
                  </a:moveTo>
                  <a:cubicBezTo>
                    <a:pt x="88" y="2"/>
                    <a:pt x="85" y="0"/>
                    <a:pt x="8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8"/>
                    <a:pt x="3" y="171"/>
                    <a:pt x="6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85" y="171"/>
                    <a:pt x="88" y="168"/>
                    <a:pt x="88" y="165"/>
                  </a:cubicBezTo>
                  <a:lnTo>
                    <a:pt x="88" y="6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962525" y="3436938"/>
              <a:ext cx="231775" cy="390525"/>
            </a:xfrm>
            <a:custGeom>
              <a:avLst/>
              <a:gdLst>
                <a:gd name="T0" fmla="*/ 0 w 146"/>
                <a:gd name="T1" fmla="*/ 246 h 246"/>
                <a:gd name="T2" fmla="*/ 0 w 146"/>
                <a:gd name="T3" fmla="*/ 0 h 246"/>
                <a:gd name="T4" fmla="*/ 146 w 146"/>
                <a:gd name="T5" fmla="*/ 0 h 246"/>
                <a:gd name="T6" fmla="*/ 146 w 146"/>
                <a:gd name="T7" fmla="*/ 246 h 246"/>
                <a:gd name="T8" fmla="*/ 0 w 146"/>
                <a:gd name="T9" fmla="*/ 246 h 246"/>
                <a:gd name="T10" fmla="*/ 0 w 146"/>
                <a:gd name="T11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246">
                  <a:moveTo>
                    <a:pt x="0" y="246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246"/>
                  </a:lnTo>
                  <a:lnTo>
                    <a:pt x="0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962525" y="3436938"/>
              <a:ext cx="231775" cy="390525"/>
            </a:xfrm>
            <a:custGeom>
              <a:avLst/>
              <a:gdLst>
                <a:gd name="T0" fmla="*/ 0 w 146"/>
                <a:gd name="T1" fmla="*/ 246 h 246"/>
                <a:gd name="T2" fmla="*/ 0 w 146"/>
                <a:gd name="T3" fmla="*/ 0 h 246"/>
                <a:gd name="T4" fmla="*/ 146 w 146"/>
                <a:gd name="T5" fmla="*/ 0 h 246"/>
                <a:gd name="T6" fmla="*/ 146 w 146"/>
                <a:gd name="T7" fmla="*/ 246 h 246"/>
                <a:gd name="T8" fmla="*/ 0 w 146"/>
                <a:gd name="T9" fmla="*/ 246 h 246"/>
                <a:gd name="T10" fmla="*/ 0 w 146"/>
                <a:gd name="T11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246">
                  <a:moveTo>
                    <a:pt x="0" y="246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246"/>
                  </a:lnTo>
                  <a:lnTo>
                    <a:pt x="0" y="246"/>
                  </a:lnTo>
                  <a:lnTo>
                    <a:pt x="0" y="246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962525" y="3436938"/>
              <a:ext cx="231775" cy="390525"/>
            </a:xfrm>
            <a:custGeom>
              <a:avLst/>
              <a:gdLst>
                <a:gd name="T0" fmla="*/ 0 w 146"/>
                <a:gd name="T1" fmla="*/ 246 h 246"/>
                <a:gd name="T2" fmla="*/ 2 w 146"/>
                <a:gd name="T3" fmla="*/ 246 h 246"/>
                <a:gd name="T4" fmla="*/ 2 w 146"/>
                <a:gd name="T5" fmla="*/ 0 h 246"/>
                <a:gd name="T6" fmla="*/ 146 w 146"/>
                <a:gd name="T7" fmla="*/ 0 h 246"/>
                <a:gd name="T8" fmla="*/ 146 w 146"/>
                <a:gd name="T9" fmla="*/ 244 h 246"/>
                <a:gd name="T10" fmla="*/ 0 w 146"/>
                <a:gd name="T11" fmla="*/ 244 h 246"/>
                <a:gd name="T12" fmla="*/ 0 w 146"/>
                <a:gd name="T13" fmla="*/ 246 h 246"/>
                <a:gd name="T14" fmla="*/ 2 w 146"/>
                <a:gd name="T15" fmla="*/ 246 h 246"/>
                <a:gd name="T16" fmla="*/ 0 w 146"/>
                <a:gd name="T17" fmla="*/ 246 h 246"/>
                <a:gd name="T18" fmla="*/ 0 w 146"/>
                <a:gd name="T19" fmla="*/ 246 h 246"/>
                <a:gd name="T20" fmla="*/ 146 w 146"/>
                <a:gd name="T21" fmla="*/ 246 h 246"/>
                <a:gd name="T22" fmla="*/ 146 w 146"/>
                <a:gd name="T23" fmla="*/ 246 h 246"/>
                <a:gd name="T24" fmla="*/ 146 w 146"/>
                <a:gd name="T25" fmla="*/ 246 h 246"/>
                <a:gd name="T26" fmla="*/ 146 w 146"/>
                <a:gd name="T27" fmla="*/ 0 h 246"/>
                <a:gd name="T28" fmla="*/ 146 w 146"/>
                <a:gd name="T29" fmla="*/ 0 h 246"/>
                <a:gd name="T30" fmla="*/ 146 w 146"/>
                <a:gd name="T31" fmla="*/ 0 h 246"/>
                <a:gd name="T32" fmla="*/ 0 w 146"/>
                <a:gd name="T33" fmla="*/ 0 h 246"/>
                <a:gd name="T34" fmla="*/ 0 w 146"/>
                <a:gd name="T35" fmla="*/ 0 h 246"/>
                <a:gd name="T36" fmla="*/ 0 w 146"/>
                <a:gd name="T37" fmla="*/ 0 h 246"/>
                <a:gd name="T38" fmla="*/ 0 w 146"/>
                <a:gd name="T39" fmla="*/ 246 h 246"/>
                <a:gd name="T40" fmla="*/ 0 w 146"/>
                <a:gd name="T41" fmla="*/ 246 h 246"/>
                <a:gd name="T42" fmla="*/ 0 w 146"/>
                <a:gd name="T43" fmla="*/ 246 h 246"/>
                <a:gd name="T44" fmla="*/ 0 w 146"/>
                <a:gd name="T45" fmla="*/ 246 h 246"/>
                <a:gd name="T46" fmla="*/ 0 w 146"/>
                <a:gd name="T4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246">
                  <a:moveTo>
                    <a:pt x="0" y="246"/>
                  </a:moveTo>
                  <a:lnTo>
                    <a:pt x="2" y="246"/>
                  </a:lnTo>
                  <a:lnTo>
                    <a:pt x="2" y="0"/>
                  </a:lnTo>
                  <a:lnTo>
                    <a:pt x="146" y="0"/>
                  </a:lnTo>
                  <a:lnTo>
                    <a:pt x="146" y="244"/>
                  </a:lnTo>
                  <a:lnTo>
                    <a:pt x="0" y="244"/>
                  </a:lnTo>
                  <a:lnTo>
                    <a:pt x="0" y="246"/>
                  </a:lnTo>
                  <a:lnTo>
                    <a:pt x="2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962525" y="3436938"/>
              <a:ext cx="231775" cy="390525"/>
            </a:xfrm>
            <a:custGeom>
              <a:avLst/>
              <a:gdLst>
                <a:gd name="T0" fmla="*/ 0 w 146"/>
                <a:gd name="T1" fmla="*/ 246 h 246"/>
                <a:gd name="T2" fmla="*/ 2 w 146"/>
                <a:gd name="T3" fmla="*/ 246 h 246"/>
                <a:gd name="T4" fmla="*/ 2 w 146"/>
                <a:gd name="T5" fmla="*/ 0 h 246"/>
                <a:gd name="T6" fmla="*/ 146 w 146"/>
                <a:gd name="T7" fmla="*/ 0 h 246"/>
                <a:gd name="T8" fmla="*/ 146 w 146"/>
                <a:gd name="T9" fmla="*/ 244 h 246"/>
                <a:gd name="T10" fmla="*/ 0 w 146"/>
                <a:gd name="T11" fmla="*/ 244 h 246"/>
                <a:gd name="T12" fmla="*/ 0 w 146"/>
                <a:gd name="T13" fmla="*/ 246 h 246"/>
                <a:gd name="T14" fmla="*/ 2 w 146"/>
                <a:gd name="T15" fmla="*/ 246 h 246"/>
                <a:gd name="T16" fmla="*/ 0 w 146"/>
                <a:gd name="T17" fmla="*/ 246 h 246"/>
                <a:gd name="T18" fmla="*/ 0 w 146"/>
                <a:gd name="T19" fmla="*/ 246 h 246"/>
                <a:gd name="T20" fmla="*/ 146 w 146"/>
                <a:gd name="T21" fmla="*/ 246 h 246"/>
                <a:gd name="T22" fmla="*/ 146 w 146"/>
                <a:gd name="T23" fmla="*/ 246 h 246"/>
                <a:gd name="T24" fmla="*/ 146 w 146"/>
                <a:gd name="T25" fmla="*/ 246 h 246"/>
                <a:gd name="T26" fmla="*/ 146 w 146"/>
                <a:gd name="T27" fmla="*/ 0 h 246"/>
                <a:gd name="T28" fmla="*/ 146 w 146"/>
                <a:gd name="T29" fmla="*/ 0 h 246"/>
                <a:gd name="T30" fmla="*/ 146 w 146"/>
                <a:gd name="T31" fmla="*/ 0 h 246"/>
                <a:gd name="T32" fmla="*/ 0 w 146"/>
                <a:gd name="T33" fmla="*/ 0 h 246"/>
                <a:gd name="T34" fmla="*/ 0 w 146"/>
                <a:gd name="T35" fmla="*/ 0 h 246"/>
                <a:gd name="T36" fmla="*/ 0 w 146"/>
                <a:gd name="T37" fmla="*/ 0 h 246"/>
                <a:gd name="T38" fmla="*/ 0 w 146"/>
                <a:gd name="T39" fmla="*/ 246 h 246"/>
                <a:gd name="T40" fmla="*/ 0 w 146"/>
                <a:gd name="T41" fmla="*/ 246 h 246"/>
                <a:gd name="T42" fmla="*/ 0 w 146"/>
                <a:gd name="T43" fmla="*/ 246 h 246"/>
                <a:gd name="T44" fmla="*/ 0 w 146"/>
                <a:gd name="T45" fmla="*/ 246 h 246"/>
                <a:gd name="T46" fmla="*/ 0 w 146"/>
                <a:gd name="T4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246">
                  <a:moveTo>
                    <a:pt x="0" y="246"/>
                  </a:moveTo>
                  <a:lnTo>
                    <a:pt x="2" y="246"/>
                  </a:lnTo>
                  <a:lnTo>
                    <a:pt x="2" y="0"/>
                  </a:lnTo>
                  <a:lnTo>
                    <a:pt x="146" y="0"/>
                  </a:lnTo>
                  <a:lnTo>
                    <a:pt x="146" y="244"/>
                  </a:lnTo>
                  <a:lnTo>
                    <a:pt x="0" y="244"/>
                  </a:lnTo>
                  <a:lnTo>
                    <a:pt x="0" y="246"/>
                  </a:lnTo>
                  <a:lnTo>
                    <a:pt x="2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46" y="246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46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994275" y="3493295"/>
              <a:ext cx="174625" cy="169068"/>
            </a:xfrm>
            <a:custGeom>
              <a:avLst/>
              <a:gdLst>
                <a:gd name="T0" fmla="*/ 110 w 110"/>
                <a:gd name="T1" fmla="*/ 114 h 114"/>
                <a:gd name="T2" fmla="*/ 0 w 110"/>
                <a:gd name="T3" fmla="*/ 114 h 114"/>
                <a:gd name="T4" fmla="*/ 0 w 110"/>
                <a:gd name="T5" fmla="*/ 0 h 114"/>
                <a:gd name="T6" fmla="*/ 110 w 110"/>
                <a:gd name="T7" fmla="*/ 0 h 114"/>
                <a:gd name="T8" fmla="*/ 110 w 110"/>
                <a:gd name="T9" fmla="*/ 114 h 114"/>
                <a:gd name="T10" fmla="*/ 110 w 11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14">
                  <a:moveTo>
                    <a:pt x="110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114"/>
                  </a:lnTo>
                  <a:lnTo>
                    <a:pt x="110" y="114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6" name="Oval 69"/>
            <p:cNvSpPr>
              <a:spLocks noChangeArrowheads="1"/>
            </p:cNvSpPr>
            <p:nvPr/>
          </p:nvSpPr>
          <p:spPr bwMode="auto">
            <a:xfrm>
              <a:off x="4667250" y="3217863"/>
              <a:ext cx="825500" cy="827088"/>
            </a:xfrm>
            <a:prstGeom prst="ellipse">
              <a:avLst/>
            </a:prstGeom>
            <a:noFill/>
            <a:ln w="38100" cap="flat">
              <a:solidFill>
                <a:srgbClr val="2172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994276" y="3674269"/>
              <a:ext cx="82549" cy="156368"/>
            </a:xfrm>
            <a:custGeom>
              <a:avLst/>
              <a:gdLst>
                <a:gd name="T0" fmla="*/ 110 w 110"/>
                <a:gd name="T1" fmla="*/ 114 h 114"/>
                <a:gd name="T2" fmla="*/ 0 w 110"/>
                <a:gd name="T3" fmla="*/ 114 h 114"/>
                <a:gd name="T4" fmla="*/ 0 w 110"/>
                <a:gd name="T5" fmla="*/ 0 h 114"/>
                <a:gd name="T6" fmla="*/ 110 w 110"/>
                <a:gd name="T7" fmla="*/ 0 h 114"/>
                <a:gd name="T8" fmla="*/ 110 w 110"/>
                <a:gd name="T9" fmla="*/ 114 h 114"/>
                <a:gd name="T10" fmla="*/ 110 w 11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14">
                  <a:moveTo>
                    <a:pt x="110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114"/>
                  </a:lnTo>
                  <a:lnTo>
                    <a:pt x="110" y="114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5089526" y="3674269"/>
              <a:ext cx="79374" cy="72628"/>
            </a:xfrm>
            <a:custGeom>
              <a:avLst/>
              <a:gdLst>
                <a:gd name="T0" fmla="*/ 110 w 110"/>
                <a:gd name="T1" fmla="*/ 114 h 114"/>
                <a:gd name="T2" fmla="*/ 0 w 110"/>
                <a:gd name="T3" fmla="*/ 114 h 114"/>
                <a:gd name="T4" fmla="*/ 0 w 110"/>
                <a:gd name="T5" fmla="*/ 0 h 114"/>
                <a:gd name="T6" fmla="*/ 110 w 110"/>
                <a:gd name="T7" fmla="*/ 0 h 114"/>
                <a:gd name="T8" fmla="*/ 110 w 110"/>
                <a:gd name="T9" fmla="*/ 114 h 114"/>
                <a:gd name="T10" fmla="*/ 110 w 11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14">
                  <a:moveTo>
                    <a:pt x="110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114"/>
                  </a:lnTo>
                  <a:lnTo>
                    <a:pt x="110" y="114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5089526" y="3761716"/>
              <a:ext cx="79374" cy="72628"/>
            </a:xfrm>
            <a:custGeom>
              <a:avLst/>
              <a:gdLst>
                <a:gd name="T0" fmla="*/ 110 w 110"/>
                <a:gd name="T1" fmla="*/ 114 h 114"/>
                <a:gd name="T2" fmla="*/ 0 w 110"/>
                <a:gd name="T3" fmla="*/ 114 h 114"/>
                <a:gd name="T4" fmla="*/ 0 w 110"/>
                <a:gd name="T5" fmla="*/ 0 h 114"/>
                <a:gd name="T6" fmla="*/ 110 w 110"/>
                <a:gd name="T7" fmla="*/ 0 h 114"/>
                <a:gd name="T8" fmla="*/ 110 w 110"/>
                <a:gd name="T9" fmla="*/ 114 h 114"/>
                <a:gd name="T10" fmla="*/ 110 w 11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14">
                  <a:moveTo>
                    <a:pt x="110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114"/>
                  </a:lnTo>
                  <a:lnTo>
                    <a:pt x="110" y="114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</p:grpSp>
      <p:grpSp>
        <p:nvGrpSpPr>
          <p:cNvPr id="20" name="Group 48"/>
          <p:cNvGrpSpPr/>
          <p:nvPr/>
        </p:nvGrpSpPr>
        <p:grpSpPr>
          <a:xfrm>
            <a:off x="8574315" y="3024778"/>
            <a:ext cx="1090516" cy="1119903"/>
            <a:chOff x="8605838" y="2995613"/>
            <a:chExt cx="1174750" cy="1173163"/>
          </a:xfrm>
        </p:grpSpPr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8605838" y="2995613"/>
              <a:ext cx="1174750" cy="1173163"/>
            </a:xfrm>
            <a:custGeom>
              <a:avLst/>
              <a:gdLst>
                <a:gd name="T0" fmla="*/ 185 w 370"/>
                <a:gd name="T1" fmla="*/ 0 h 369"/>
                <a:gd name="T2" fmla="*/ 0 w 370"/>
                <a:gd name="T3" fmla="*/ 184 h 369"/>
                <a:gd name="T4" fmla="*/ 185 w 370"/>
                <a:gd name="T5" fmla="*/ 369 h 369"/>
                <a:gd name="T6" fmla="*/ 370 w 370"/>
                <a:gd name="T7" fmla="*/ 184 h 369"/>
                <a:gd name="T8" fmla="*/ 185 w 370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69">
                  <a:moveTo>
                    <a:pt x="185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7"/>
                    <a:pt x="83" y="369"/>
                    <a:pt x="185" y="369"/>
                  </a:cubicBezTo>
                  <a:cubicBezTo>
                    <a:pt x="286" y="369"/>
                    <a:pt x="370" y="287"/>
                    <a:pt x="370" y="184"/>
                  </a:cubicBezTo>
                  <a:cubicBezTo>
                    <a:pt x="370" y="83"/>
                    <a:pt x="286" y="0"/>
                    <a:pt x="185" y="0"/>
                  </a:cubicBezTo>
                </a:path>
              </a:pathLst>
            </a:custGeom>
            <a:solidFill>
              <a:srgbClr val="D5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2" name="Freeform 71"/>
            <p:cNvSpPr>
              <a:spLocks/>
            </p:cNvSpPr>
            <p:nvPr/>
          </p:nvSpPr>
          <p:spPr bwMode="auto">
            <a:xfrm>
              <a:off x="8605838" y="2995613"/>
              <a:ext cx="1174750" cy="1173163"/>
            </a:xfrm>
            <a:custGeom>
              <a:avLst/>
              <a:gdLst>
                <a:gd name="T0" fmla="*/ 185 w 370"/>
                <a:gd name="T1" fmla="*/ 0 h 369"/>
                <a:gd name="T2" fmla="*/ 0 w 370"/>
                <a:gd name="T3" fmla="*/ 184 h 369"/>
                <a:gd name="T4" fmla="*/ 185 w 370"/>
                <a:gd name="T5" fmla="*/ 369 h 369"/>
                <a:gd name="T6" fmla="*/ 370 w 370"/>
                <a:gd name="T7" fmla="*/ 184 h 369"/>
                <a:gd name="T8" fmla="*/ 185 w 370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69">
                  <a:moveTo>
                    <a:pt x="185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7"/>
                    <a:pt x="83" y="369"/>
                    <a:pt x="185" y="369"/>
                  </a:cubicBezTo>
                  <a:cubicBezTo>
                    <a:pt x="286" y="369"/>
                    <a:pt x="370" y="287"/>
                    <a:pt x="370" y="184"/>
                  </a:cubicBezTo>
                  <a:cubicBezTo>
                    <a:pt x="370" y="83"/>
                    <a:pt x="286" y="0"/>
                    <a:pt x="185" y="0"/>
                  </a:cubicBezTo>
                </a:path>
              </a:pathLst>
            </a:custGeom>
            <a:noFill/>
            <a:ln w="38100" cap="flat">
              <a:solidFill>
                <a:srgbClr val="2172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3" name="Freeform 78"/>
            <p:cNvSpPr>
              <a:spLocks noEditPoints="1"/>
            </p:cNvSpPr>
            <p:nvPr/>
          </p:nvSpPr>
          <p:spPr bwMode="auto">
            <a:xfrm>
              <a:off x="8628063" y="3278188"/>
              <a:ext cx="1133475" cy="606425"/>
            </a:xfrm>
            <a:custGeom>
              <a:avLst/>
              <a:gdLst>
                <a:gd name="T0" fmla="*/ 302 w 357"/>
                <a:gd name="T1" fmla="*/ 0 h 191"/>
                <a:gd name="T2" fmla="*/ 54 w 357"/>
                <a:gd name="T3" fmla="*/ 0 h 191"/>
                <a:gd name="T4" fmla="*/ 45 w 357"/>
                <a:gd name="T5" fmla="*/ 9 h 191"/>
                <a:gd name="T6" fmla="*/ 45 w 357"/>
                <a:gd name="T7" fmla="*/ 162 h 191"/>
                <a:gd name="T8" fmla="*/ 54 w 357"/>
                <a:gd name="T9" fmla="*/ 171 h 191"/>
                <a:gd name="T10" fmla="*/ 302 w 357"/>
                <a:gd name="T11" fmla="*/ 171 h 191"/>
                <a:gd name="T12" fmla="*/ 312 w 357"/>
                <a:gd name="T13" fmla="*/ 162 h 191"/>
                <a:gd name="T14" fmla="*/ 312 w 357"/>
                <a:gd name="T15" fmla="*/ 9 h 191"/>
                <a:gd name="T16" fmla="*/ 302 w 357"/>
                <a:gd name="T17" fmla="*/ 0 h 191"/>
                <a:gd name="T18" fmla="*/ 300 w 357"/>
                <a:gd name="T19" fmla="*/ 160 h 191"/>
                <a:gd name="T20" fmla="*/ 57 w 357"/>
                <a:gd name="T21" fmla="*/ 160 h 191"/>
                <a:gd name="T22" fmla="*/ 57 w 357"/>
                <a:gd name="T23" fmla="*/ 9 h 191"/>
                <a:gd name="T24" fmla="*/ 300 w 357"/>
                <a:gd name="T25" fmla="*/ 9 h 191"/>
                <a:gd name="T26" fmla="*/ 300 w 357"/>
                <a:gd name="T27" fmla="*/ 160 h 191"/>
                <a:gd name="T28" fmla="*/ 203 w 357"/>
                <a:gd name="T29" fmla="*/ 177 h 191"/>
                <a:gd name="T30" fmla="*/ 203 w 357"/>
                <a:gd name="T31" fmla="*/ 179 h 191"/>
                <a:gd name="T32" fmla="*/ 198 w 357"/>
                <a:gd name="T33" fmla="*/ 182 h 191"/>
                <a:gd name="T34" fmla="*/ 157 w 357"/>
                <a:gd name="T35" fmla="*/ 182 h 191"/>
                <a:gd name="T36" fmla="*/ 153 w 357"/>
                <a:gd name="T37" fmla="*/ 179 h 191"/>
                <a:gd name="T38" fmla="*/ 153 w 357"/>
                <a:gd name="T39" fmla="*/ 177 h 191"/>
                <a:gd name="T40" fmla="*/ 0 w 357"/>
                <a:gd name="T41" fmla="*/ 177 h 191"/>
                <a:gd name="T42" fmla="*/ 0 w 357"/>
                <a:gd name="T43" fmla="*/ 186 h 191"/>
                <a:gd name="T44" fmla="*/ 12 w 357"/>
                <a:gd name="T45" fmla="*/ 191 h 191"/>
                <a:gd name="T46" fmla="*/ 345 w 357"/>
                <a:gd name="T47" fmla="*/ 191 h 191"/>
                <a:gd name="T48" fmla="*/ 357 w 357"/>
                <a:gd name="T49" fmla="*/ 186 h 191"/>
                <a:gd name="T50" fmla="*/ 357 w 357"/>
                <a:gd name="T51" fmla="*/ 177 h 191"/>
                <a:gd name="T52" fmla="*/ 203 w 357"/>
                <a:gd name="T53" fmla="*/ 17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7" h="191">
                  <a:moveTo>
                    <a:pt x="30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49" y="0"/>
                    <a:pt x="45" y="3"/>
                    <a:pt x="45" y="9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7"/>
                    <a:pt x="49" y="171"/>
                    <a:pt x="54" y="171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08" y="171"/>
                    <a:pt x="312" y="167"/>
                    <a:pt x="312" y="162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2" y="3"/>
                    <a:pt x="308" y="0"/>
                    <a:pt x="302" y="0"/>
                  </a:cubicBezTo>
                  <a:close/>
                  <a:moveTo>
                    <a:pt x="30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300" y="9"/>
                    <a:pt x="300" y="9"/>
                    <a:pt x="300" y="9"/>
                  </a:cubicBezTo>
                  <a:cubicBezTo>
                    <a:pt x="300" y="160"/>
                    <a:pt x="300" y="160"/>
                    <a:pt x="300" y="160"/>
                  </a:cubicBezTo>
                  <a:close/>
                  <a:moveTo>
                    <a:pt x="203" y="177"/>
                  </a:moveTo>
                  <a:cubicBezTo>
                    <a:pt x="203" y="179"/>
                    <a:pt x="203" y="179"/>
                    <a:pt x="203" y="179"/>
                  </a:cubicBezTo>
                  <a:cubicBezTo>
                    <a:pt x="203" y="180"/>
                    <a:pt x="201" y="182"/>
                    <a:pt x="198" y="182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56" y="182"/>
                    <a:pt x="153" y="180"/>
                    <a:pt x="153" y="179"/>
                  </a:cubicBezTo>
                  <a:cubicBezTo>
                    <a:pt x="153" y="177"/>
                    <a:pt x="153" y="177"/>
                    <a:pt x="153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7" y="191"/>
                    <a:pt x="12" y="191"/>
                  </a:cubicBezTo>
                  <a:cubicBezTo>
                    <a:pt x="345" y="191"/>
                    <a:pt x="345" y="191"/>
                    <a:pt x="345" y="191"/>
                  </a:cubicBezTo>
                  <a:cubicBezTo>
                    <a:pt x="348" y="191"/>
                    <a:pt x="357" y="186"/>
                    <a:pt x="357" y="186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203" y="177"/>
                    <a:pt x="203" y="177"/>
                    <a:pt x="203" y="177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4" name="Freeform 79"/>
            <p:cNvSpPr>
              <a:spLocks/>
            </p:cNvSpPr>
            <p:nvPr/>
          </p:nvSpPr>
          <p:spPr bwMode="auto">
            <a:xfrm>
              <a:off x="8809038" y="3306763"/>
              <a:ext cx="771525" cy="479425"/>
            </a:xfrm>
            <a:custGeom>
              <a:avLst/>
              <a:gdLst>
                <a:gd name="T0" fmla="*/ 486 w 486"/>
                <a:gd name="T1" fmla="*/ 302 h 302"/>
                <a:gd name="T2" fmla="*/ 0 w 486"/>
                <a:gd name="T3" fmla="*/ 302 h 302"/>
                <a:gd name="T4" fmla="*/ 0 w 486"/>
                <a:gd name="T5" fmla="*/ 0 h 302"/>
                <a:gd name="T6" fmla="*/ 486 w 486"/>
                <a:gd name="T7" fmla="*/ 0 h 302"/>
                <a:gd name="T8" fmla="*/ 486 w 486"/>
                <a:gd name="T9" fmla="*/ 302 h 302"/>
                <a:gd name="T10" fmla="*/ 486 w 486"/>
                <a:gd name="T1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6" h="302">
                  <a:moveTo>
                    <a:pt x="486" y="302"/>
                  </a:moveTo>
                  <a:lnTo>
                    <a:pt x="0" y="302"/>
                  </a:lnTo>
                  <a:lnTo>
                    <a:pt x="0" y="0"/>
                  </a:lnTo>
                  <a:lnTo>
                    <a:pt x="486" y="0"/>
                  </a:lnTo>
                  <a:lnTo>
                    <a:pt x="486" y="302"/>
                  </a:lnTo>
                  <a:lnTo>
                    <a:pt x="486" y="3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5" name="Freeform 80"/>
            <p:cNvSpPr>
              <a:spLocks/>
            </p:cNvSpPr>
            <p:nvPr/>
          </p:nvSpPr>
          <p:spPr bwMode="auto">
            <a:xfrm>
              <a:off x="8809038" y="3306763"/>
              <a:ext cx="771525" cy="479425"/>
            </a:xfrm>
            <a:custGeom>
              <a:avLst/>
              <a:gdLst>
                <a:gd name="T0" fmla="*/ 486 w 486"/>
                <a:gd name="T1" fmla="*/ 302 h 302"/>
                <a:gd name="T2" fmla="*/ 0 w 486"/>
                <a:gd name="T3" fmla="*/ 302 h 302"/>
                <a:gd name="T4" fmla="*/ 0 w 486"/>
                <a:gd name="T5" fmla="*/ 0 h 302"/>
                <a:gd name="T6" fmla="*/ 486 w 486"/>
                <a:gd name="T7" fmla="*/ 0 h 302"/>
                <a:gd name="T8" fmla="*/ 486 w 486"/>
                <a:gd name="T9" fmla="*/ 302 h 302"/>
                <a:gd name="T10" fmla="*/ 486 w 486"/>
                <a:gd name="T11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6" h="302">
                  <a:moveTo>
                    <a:pt x="486" y="302"/>
                  </a:moveTo>
                  <a:lnTo>
                    <a:pt x="0" y="302"/>
                  </a:lnTo>
                  <a:lnTo>
                    <a:pt x="0" y="0"/>
                  </a:lnTo>
                  <a:lnTo>
                    <a:pt x="486" y="0"/>
                  </a:lnTo>
                  <a:lnTo>
                    <a:pt x="486" y="302"/>
                  </a:lnTo>
                  <a:lnTo>
                    <a:pt x="486" y="302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6" name="Freeform 81"/>
            <p:cNvSpPr>
              <a:spLocks/>
            </p:cNvSpPr>
            <p:nvPr/>
          </p:nvSpPr>
          <p:spPr bwMode="auto">
            <a:xfrm>
              <a:off x="8802688" y="3306763"/>
              <a:ext cx="777875" cy="479425"/>
            </a:xfrm>
            <a:custGeom>
              <a:avLst/>
              <a:gdLst>
                <a:gd name="T0" fmla="*/ 490 w 490"/>
                <a:gd name="T1" fmla="*/ 302 h 302"/>
                <a:gd name="T2" fmla="*/ 490 w 490"/>
                <a:gd name="T3" fmla="*/ 302 h 302"/>
                <a:gd name="T4" fmla="*/ 4 w 490"/>
                <a:gd name="T5" fmla="*/ 302 h 302"/>
                <a:gd name="T6" fmla="*/ 4 w 490"/>
                <a:gd name="T7" fmla="*/ 0 h 302"/>
                <a:gd name="T8" fmla="*/ 490 w 490"/>
                <a:gd name="T9" fmla="*/ 0 h 302"/>
                <a:gd name="T10" fmla="*/ 490 w 490"/>
                <a:gd name="T11" fmla="*/ 302 h 302"/>
                <a:gd name="T12" fmla="*/ 490 w 490"/>
                <a:gd name="T13" fmla="*/ 302 h 302"/>
                <a:gd name="T14" fmla="*/ 490 w 490"/>
                <a:gd name="T15" fmla="*/ 302 h 302"/>
                <a:gd name="T16" fmla="*/ 490 w 490"/>
                <a:gd name="T17" fmla="*/ 302 h 302"/>
                <a:gd name="T18" fmla="*/ 490 w 490"/>
                <a:gd name="T19" fmla="*/ 302 h 302"/>
                <a:gd name="T20" fmla="*/ 490 w 490"/>
                <a:gd name="T21" fmla="*/ 0 h 302"/>
                <a:gd name="T22" fmla="*/ 490 w 490"/>
                <a:gd name="T23" fmla="*/ 0 h 302"/>
                <a:gd name="T24" fmla="*/ 490 w 490"/>
                <a:gd name="T25" fmla="*/ 0 h 302"/>
                <a:gd name="T26" fmla="*/ 4 w 490"/>
                <a:gd name="T27" fmla="*/ 0 h 302"/>
                <a:gd name="T28" fmla="*/ 0 w 490"/>
                <a:gd name="T29" fmla="*/ 0 h 302"/>
                <a:gd name="T30" fmla="*/ 0 w 490"/>
                <a:gd name="T31" fmla="*/ 0 h 302"/>
                <a:gd name="T32" fmla="*/ 0 w 490"/>
                <a:gd name="T33" fmla="*/ 302 h 302"/>
                <a:gd name="T34" fmla="*/ 0 w 490"/>
                <a:gd name="T35" fmla="*/ 302 h 302"/>
                <a:gd name="T36" fmla="*/ 4 w 490"/>
                <a:gd name="T37" fmla="*/ 302 h 302"/>
                <a:gd name="T38" fmla="*/ 490 w 490"/>
                <a:gd name="T39" fmla="*/ 302 h 302"/>
                <a:gd name="T40" fmla="*/ 490 w 490"/>
                <a:gd name="T41" fmla="*/ 302 h 302"/>
                <a:gd name="T42" fmla="*/ 490 w 490"/>
                <a:gd name="T43" fmla="*/ 302 h 302"/>
                <a:gd name="T44" fmla="*/ 490 w 490"/>
                <a:gd name="T45" fmla="*/ 302 h 302"/>
                <a:gd name="T46" fmla="*/ 490 w 490"/>
                <a:gd name="T4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0" h="302">
                  <a:moveTo>
                    <a:pt x="490" y="302"/>
                  </a:moveTo>
                  <a:lnTo>
                    <a:pt x="490" y="302"/>
                  </a:lnTo>
                  <a:lnTo>
                    <a:pt x="4" y="302"/>
                  </a:lnTo>
                  <a:lnTo>
                    <a:pt x="4" y="0"/>
                  </a:lnTo>
                  <a:lnTo>
                    <a:pt x="490" y="0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7" name="Freeform 82"/>
            <p:cNvSpPr>
              <a:spLocks/>
            </p:cNvSpPr>
            <p:nvPr/>
          </p:nvSpPr>
          <p:spPr bwMode="auto">
            <a:xfrm>
              <a:off x="8802688" y="3306763"/>
              <a:ext cx="777875" cy="479425"/>
            </a:xfrm>
            <a:custGeom>
              <a:avLst/>
              <a:gdLst>
                <a:gd name="T0" fmla="*/ 490 w 490"/>
                <a:gd name="T1" fmla="*/ 302 h 302"/>
                <a:gd name="T2" fmla="*/ 490 w 490"/>
                <a:gd name="T3" fmla="*/ 302 h 302"/>
                <a:gd name="T4" fmla="*/ 4 w 490"/>
                <a:gd name="T5" fmla="*/ 302 h 302"/>
                <a:gd name="T6" fmla="*/ 4 w 490"/>
                <a:gd name="T7" fmla="*/ 0 h 302"/>
                <a:gd name="T8" fmla="*/ 490 w 490"/>
                <a:gd name="T9" fmla="*/ 0 h 302"/>
                <a:gd name="T10" fmla="*/ 490 w 490"/>
                <a:gd name="T11" fmla="*/ 302 h 302"/>
                <a:gd name="T12" fmla="*/ 490 w 490"/>
                <a:gd name="T13" fmla="*/ 302 h 302"/>
                <a:gd name="T14" fmla="*/ 490 w 490"/>
                <a:gd name="T15" fmla="*/ 302 h 302"/>
                <a:gd name="T16" fmla="*/ 490 w 490"/>
                <a:gd name="T17" fmla="*/ 302 h 302"/>
                <a:gd name="T18" fmla="*/ 490 w 490"/>
                <a:gd name="T19" fmla="*/ 302 h 302"/>
                <a:gd name="T20" fmla="*/ 490 w 490"/>
                <a:gd name="T21" fmla="*/ 0 h 302"/>
                <a:gd name="T22" fmla="*/ 490 w 490"/>
                <a:gd name="T23" fmla="*/ 0 h 302"/>
                <a:gd name="T24" fmla="*/ 490 w 490"/>
                <a:gd name="T25" fmla="*/ 0 h 302"/>
                <a:gd name="T26" fmla="*/ 4 w 490"/>
                <a:gd name="T27" fmla="*/ 0 h 302"/>
                <a:gd name="T28" fmla="*/ 0 w 490"/>
                <a:gd name="T29" fmla="*/ 0 h 302"/>
                <a:gd name="T30" fmla="*/ 0 w 490"/>
                <a:gd name="T31" fmla="*/ 0 h 302"/>
                <a:gd name="T32" fmla="*/ 0 w 490"/>
                <a:gd name="T33" fmla="*/ 302 h 302"/>
                <a:gd name="T34" fmla="*/ 0 w 490"/>
                <a:gd name="T35" fmla="*/ 302 h 302"/>
                <a:gd name="T36" fmla="*/ 4 w 490"/>
                <a:gd name="T37" fmla="*/ 302 h 302"/>
                <a:gd name="T38" fmla="*/ 490 w 490"/>
                <a:gd name="T39" fmla="*/ 302 h 302"/>
                <a:gd name="T40" fmla="*/ 490 w 490"/>
                <a:gd name="T41" fmla="*/ 302 h 302"/>
                <a:gd name="T42" fmla="*/ 490 w 490"/>
                <a:gd name="T43" fmla="*/ 302 h 302"/>
                <a:gd name="T44" fmla="*/ 490 w 490"/>
                <a:gd name="T45" fmla="*/ 302 h 302"/>
                <a:gd name="T46" fmla="*/ 490 w 490"/>
                <a:gd name="T4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0" h="302">
                  <a:moveTo>
                    <a:pt x="490" y="302"/>
                  </a:moveTo>
                  <a:lnTo>
                    <a:pt x="490" y="302"/>
                  </a:lnTo>
                  <a:lnTo>
                    <a:pt x="4" y="302"/>
                  </a:lnTo>
                  <a:lnTo>
                    <a:pt x="4" y="0"/>
                  </a:lnTo>
                  <a:lnTo>
                    <a:pt x="490" y="0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4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lnTo>
                    <a:pt x="490" y="302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8" name="Freeform 83"/>
            <p:cNvSpPr>
              <a:spLocks/>
            </p:cNvSpPr>
            <p:nvPr/>
          </p:nvSpPr>
          <p:spPr bwMode="auto">
            <a:xfrm>
              <a:off x="8926513" y="3348038"/>
              <a:ext cx="266700" cy="263525"/>
            </a:xfrm>
            <a:custGeom>
              <a:avLst/>
              <a:gdLst>
                <a:gd name="T0" fmla="*/ 168 w 168"/>
                <a:gd name="T1" fmla="*/ 166 h 166"/>
                <a:gd name="T2" fmla="*/ 0 w 168"/>
                <a:gd name="T3" fmla="*/ 166 h 166"/>
                <a:gd name="T4" fmla="*/ 0 w 168"/>
                <a:gd name="T5" fmla="*/ 0 h 166"/>
                <a:gd name="T6" fmla="*/ 168 w 168"/>
                <a:gd name="T7" fmla="*/ 0 h 166"/>
                <a:gd name="T8" fmla="*/ 168 w 168"/>
                <a:gd name="T9" fmla="*/ 166 h 166"/>
                <a:gd name="T10" fmla="*/ 168 w 168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6">
                  <a:moveTo>
                    <a:pt x="168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166"/>
                  </a:lnTo>
                  <a:lnTo>
                    <a:pt x="168" y="166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29" name="Freeform 84"/>
            <p:cNvSpPr>
              <a:spLocks/>
            </p:cNvSpPr>
            <p:nvPr/>
          </p:nvSpPr>
          <p:spPr bwMode="auto">
            <a:xfrm>
              <a:off x="8926513" y="3348038"/>
              <a:ext cx="266700" cy="263525"/>
            </a:xfrm>
            <a:custGeom>
              <a:avLst/>
              <a:gdLst>
                <a:gd name="T0" fmla="*/ 168 w 168"/>
                <a:gd name="T1" fmla="*/ 166 h 166"/>
                <a:gd name="T2" fmla="*/ 0 w 168"/>
                <a:gd name="T3" fmla="*/ 166 h 166"/>
                <a:gd name="T4" fmla="*/ 0 w 168"/>
                <a:gd name="T5" fmla="*/ 0 h 166"/>
                <a:gd name="T6" fmla="*/ 168 w 168"/>
                <a:gd name="T7" fmla="*/ 0 h 166"/>
                <a:gd name="T8" fmla="*/ 168 w 168"/>
                <a:gd name="T9" fmla="*/ 166 h 166"/>
                <a:gd name="T10" fmla="*/ 168 w 168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6">
                  <a:moveTo>
                    <a:pt x="168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168" y="166"/>
                  </a:lnTo>
                  <a:lnTo>
                    <a:pt x="168" y="166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0" name="Freeform 85"/>
            <p:cNvSpPr>
              <a:spLocks/>
            </p:cNvSpPr>
            <p:nvPr/>
          </p:nvSpPr>
          <p:spPr bwMode="auto">
            <a:xfrm>
              <a:off x="8926513" y="3617913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1" name="Freeform 87"/>
            <p:cNvSpPr>
              <a:spLocks/>
            </p:cNvSpPr>
            <p:nvPr/>
          </p:nvSpPr>
          <p:spPr bwMode="auto">
            <a:xfrm>
              <a:off x="9063832" y="3617913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2" name="Freeform 90"/>
            <p:cNvSpPr>
              <a:spLocks/>
            </p:cNvSpPr>
            <p:nvPr/>
          </p:nvSpPr>
          <p:spPr bwMode="auto">
            <a:xfrm>
              <a:off x="9205913" y="3348038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3" name="Freeform 92"/>
            <p:cNvSpPr>
              <a:spLocks/>
            </p:cNvSpPr>
            <p:nvPr/>
          </p:nvSpPr>
          <p:spPr bwMode="auto">
            <a:xfrm>
              <a:off x="9205913" y="3484563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4" name="Freeform 93"/>
            <p:cNvSpPr>
              <a:spLocks/>
            </p:cNvSpPr>
            <p:nvPr/>
          </p:nvSpPr>
          <p:spPr bwMode="auto">
            <a:xfrm>
              <a:off x="9201151" y="3617913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5" name="Freeform 96"/>
            <p:cNvSpPr>
              <a:spLocks/>
            </p:cNvSpPr>
            <p:nvPr/>
          </p:nvSpPr>
          <p:spPr bwMode="auto">
            <a:xfrm>
              <a:off x="9339263" y="3348038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6" name="Freeform 98"/>
            <p:cNvSpPr>
              <a:spLocks/>
            </p:cNvSpPr>
            <p:nvPr/>
          </p:nvSpPr>
          <p:spPr bwMode="auto">
            <a:xfrm>
              <a:off x="9342438" y="3484563"/>
              <a:ext cx="130175" cy="127000"/>
            </a:xfrm>
            <a:custGeom>
              <a:avLst/>
              <a:gdLst>
                <a:gd name="T0" fmla="*/ 82 w 82"/>
                <a:gd name="T1" fmla="*/ 80 h 80"/>
                <a:gd name="T2" fmla="*/ 0 w 82"/>
                <a:gd name="T3" fmla="*/ 80 h 80"/>
                <a:gd name="T4" fmla="*/ 0 w 82"/>
                <a:gd name="T5" fmla="*/ 0 h 80"/>
                <a:gd name="T6" fmla="*/ 82 w 82"/>
                <a:gd name="T7" fmla="*/ 0 h 80"/>
                <a:gd name="T8" fmla="*/ 82 w 82"/>
                <a:gd name="T9" fmla="*/ 80 h 80"/>
                <a:gd name="T10" fmla="*/ 82 w 82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0">
                  <a:moveTo>
                    <a:pt x="82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80"/>
                  </a:lnTo>
                  <a:lnTo>
                    <a:pt x="82" y="80"/>
                  </a:lnTo>
                  <a:close/>
                </a:path>
              </a:pathLst>
            </a:custGeom>
            <a:noFill/>
            <a:ln w="317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7" name="Freeform 99"/>
            <p:cNvSpPr>
              <a:spLocks/>
            </p:cNvSpPr>
            <p:nvPr/>
          </p:nvSpPr>
          <p:spPr bwMode="auto">
            <a:xfrm>
              <a:off x="9338470" y="3617913"/>
              <a:ext cx="130175" cy="127000"/>
            </a:xfrm>
            <a:custGeom>
              <a:avLst/>
              <a:gdLst>
                <a:gd name="T0" fmla="*/ 82 w 82"/>
                <a:gd name="T1" fmla="*/ 80 h 80"/>
                <a:gd name="T2" fmla="*/ 0 w 82"/>
                <a:gd name="T3" fmla="*/ 80 h 80"/>
                <a:gd name="T4" fmla="*/ 0 w 82"/>
                <a:gd name="T5" fmla="*/ 0 h 80"/>
                <a:gd name="T6" fmla="*/ 82 w 82"/>
                <a:gd name="T7" fmla="*/ 0 h 80"/>
                <a:gd name="T8" fmla="*/ 82 w 82"/>
                <a:gd name="T9" fmla="*/ 80 h 80"/>
                <a:gd name="T10" fmla="*/ 82 w 82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0">
                  <a:moveTo>
                    <a:pt x="82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80"/>
                  </a:lnTo>
                  <a:lnTo>
                    <a:pt x="82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8" name="Freeform 105"/>
            <p:cNvSpPr>
              <a:spLocks/>
            </p:cNvSpPr>
            <p:nvPr/>
          </p:nvSpPr>
          <p:spPr bwMode="auto">
            <a:xfrm>
              <a:off x="9478963" y="3617913"/>
              <a:ext cx="1016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39" name="Freeform 93"/>
            <p:cNvSpPr>
              <a:spLocks/>
            </p:cNvSpPr>
            <p:nvPr/>
          </p:nvSpPr>
          <p:spPr bwMode="auto">
            <a:xfrm>
              <a:off x="9201151" y="3484563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40" name="Freeform 99"/>
            <p:cNvSpPr>
              <a:spLocks/>
            </p:cNvSpPr>
            <p:nvPr/>
          </p:nvSpPr>
          <p:spPr bwMode="auto">
            <a:xfrm>
              <a:off x="9338470" y="3484563"/>
              <a:ext cx="130175" cy="127000"/>
            </a:xfrm>
            <a:custGeom>
              <a:avLst/>
              <a:gdLst>
                <a:gd name="T0" fmla="*/ 82 w 82"/>
                <a:gd name="T1" fmla="*/ 80 h 80"/>
                <a:gd name="T2" fmla="*/ 0 w 82"/>
                <a:gd name="T3" fmla="*/ 80 h 80"/>
                <a:gd name="T4" fmla="*/ 0 w 82"/>
                <a:gd name="T5" fmla="*/ 0 h 80"/>
                <a:gd name="T6" fmla="*/ 82 w 82"/>
                <a:gd name="T7" fmla="*/ 0 h 80"/>
                <a:gd name="T8" fmla="*/ 82 w 82"/>
                <a:gd name="T9" fmla="*/ 80 h 80"/>
                <a:gd name="T10" fmla="*/ 82 w 82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0">
                  <a:moveTo>
                    <a:pt x="82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80"/>
                  </a:lnTo>
                  <a:lnTo>
                    <a:pt x="82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41" name="Freeform 105"/>
            <p:cNvSpPr>
              <a:spLocks/>
            </p:cNvSpPr>
            <p:nvPr/>
          </p:nvSpPr>
          <p:spPr bwMode="auto">
            <a:xfrm>
              <a:off x="9478963" y="3484563"/>
              <a:ext cx="1016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42" name="Freeform 93"/>
            <p:cNvSpPr>
              <a:spLocks/>
            </p:cNvSpPr>
            <p:nvPr/>
          </p:nvSpPr>
          <p:spPr bwMode="auto">
            <a:xfrm>
              <a:off x="9201151" y="3348038"/>
              <a:ext cx="1270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43" name="Freeform 99"/>
            <p:cNvSpPr>
              <a:spLocks/>
            </p:cNvSpPr>
            <p:nvPr/>
          </p:nvSpPr>
          <p:spPr bwMode="auto">
            <a:xfrm>
              <a:off x="9338470" y="3348038"/>
              <a:ext cx="130175" cy="127000"/>
            </a:xfrm>
            <a:custGeom>
              <a:avLst/>
              <a:gdLst>
                <a:gd name="T0" fmla="*/ 82 w 82"/>
                <a:gd name="T1" fmla="*/ 80 h 80"/>
                <a:gd name="T2" fmla="*/ 0 w 82"/>
                <a:gd name="T3" fmla="*/ 80 h 80"/>
                <a:gd name="T4" fmla="*/ 0 w 82"/>
                <a:gd name="T5" fmla="*/ 0 h 80"/>
                <a:gd name="T6" fmla="*/ 82 w 82"/>
                <a:gd name="T7" fmla="*/ 0 h 80"/>
                <a:gd name="T8" fmla="*/ 82 w 82"/>
                <a:gd name="T9" fmla="*/ 80 h 80"/>
                <a:gd name="T10" fmla="*/ 82 w 82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0">
                  <a:moveTo>
                    <a:pt x="82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80"/>
                  </a:lnTo>
                  <a:lnTo>
                    <a:pt x="82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  <p:sp>
          <p:nvSpPr>
            <p:cNvPr id="44" name="Freeform 105"/>
            <p:cNvSpPr>
              <a:spLocks/>
            </p:cNvSpPr>
            <p:nvPr/>
          </p:nvSpPr>
          <p:spPr bwMode="auto">
            <a:xfrm>
              <a:off x="9478963" y="3348038"/>
              <a:ext cx="101600" cy="127000"/>
            </a:xfrm>
            <a:custGeom>
              <a:avLst/>
              <a:gdLst>
                <a:gd name="T0" fmla="*/ 80 w 80"/>
                <a:gd name="T1" fmla="*/ 80 h 80"/>
                <a:gd name="T2" fmla="*/ 0 w 80"/>
                <a:gd name="T3" fmla="*/ 80 h 80"/>
                <a:gd name="T4" fmla="*/ 0 w 80"/>
                <a:gd name="T5" fmla="*/ 0 h 80"/>
                <a:gd name="T6" fmla="*/ 80 w 80"/>
                <a:gd name="T7" fmla="*/ 0 h 80"/>
                <a:gd name="T8" fmla="*/ 80 w 80"/>
                <a:gd name="T9" fmla="*/ 80 h 80"/>
                <a:gd name="T10" fmla="*/ 80 w 80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80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8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11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>
                <a:solidFill>
                  <a:srgbClr val="505050"/>
                </a:solidFill>
              </a:endParaRPr>
            </a:p>
          </p:txBody>
        </p:sp>
      </p:grpSp>
      <p:sp>
        <p:nvSpPr>
          <p:cNvPr id="45" name="Line 107"/>
          <p:cNvSpPr>
            <a:spLocks noChangeShapeType="1"/>
          </p:cNvSpPr>
          <p:nvPr/>
        </p:nvSpPr>
        <p:spPr bwMode="auto">
          <a:xfrm flipV="1">
            <a:off x="4817157" y="1539110"/>
            <a:ext cx="1521633" cy="1365266"/>
          </a:xfrm>
          <a:prstGeom prst="line">
            <a:avLst/>
          </a:prstGeom>
          <a:noFill/>
          <a:ln w="38100" cap="flat">
            <a:solidFill>
              <a:srgbClr val="2172B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505050"/>
              </a:solidFill>
            </a:endParaRPr>
          </a:p>
        </p:txBody>
      </p:sp>
      <p:sp>
        <p:nvSpPr>
          <p:cNvPr id="46" name="Line 109"/>
          <p:cNvSpPr>
            <a:spLocks noChangeShapeType="1"/>
          </p:cNvSpPr>
          <p:nvPr/>
        </p:nvSpPr>
        <p:spPr bwMode="auto">
          <a:xfrm>
            <a:off x="7273193" y="1539112"/>
            <a:ext cx="1790142" cy="1389020"/>
          </a:xfrm>
          <a:prstGeom prst="line">
            <a:avLst/>
          </a:prstGeom>
          <a:noFill/>
          <a:ln w="38100" cap="flat">
            <a:solidFill>
              <a:srgbClr val="2172B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505050"/>
              </a:solidFill>
            </a:endParaRPr>
          </a:p>
        </p:txBody>
      </p:sp>
      <p:sp>
        <p:nvSpPr>
          <p:cNvPr id="47" name="Oval 72"/>
          <p:cNvSpPr>
            <a:spLocks noChangeArrowheads="1"/>
          </p:cNvSpPr>
          <p:nvPr/>
        </p:nvSpPr>
        <p:spPr bwMode="auto">
          <a:xfrm>
            <a:off x="6300180" y="1157815"/>
            <a:ext cx="962307" cy="986545"/>
          </a:xfrm>
          <a:prstGeom prst="ellipse">
            <a:avLst/>
          </a:prstGeom>
          <a:noFill/>
          <a:ln w="38100" cap="flat">
            <a:solidFill>
              <a:srgbClr val="2172B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>
              <a:solidFill>
                <a:srgbClr val="505050"/>
              </a:solidFill>
            </a:endParaRPr>
          </a:p>
        </p:txBody>
      </p:sp>
      <p:grpSp>
        <p:nvGrpSpPr>
          <p:cNvPr id="48" name="Group 108"/>
          <p:cNvGrpSpPr/>
          <p:nvPr/>
        </p:nvGrpSpPr>
        <p:grpSpPr>
          <a:xfrm>
            <a:off x="6321100" y="1274020"/>
            <a:ext cx="928893" cy="716942"/>
            <a:chOff x="6407150" y="1238250"/>
            <a:chExt cx="1506538" cy="1181101"/>
          </a:xfrm>
          <a:solidFill>
            <a:sysClr val="window" lastClr="FFFFFF"/>
          </a:solidFill>
        </p:grpSpPr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6738938" y="1238250"/>
              <a:ext cx="1174750" cy="860425"/>
            </a:xfrm>
            <a:custGeom>
              <a:avLst/>
              <a:gdLst>
                <a:gd name="T0" fmla="*/ 256 w 311"/>
                <a:gd name="T1" fmla="*/ 99 h 227"/>
                <a:gd name="T2" fmla="*/ 256 w 311"/>
                <a:gd name="T3" fmla="*/ 95 h 227"/>
                <a:gd name="T4" fmla="*/ 161 w 311"/>
                <a:gd name="T5" fmla="*/ 0 h 227"/>
                <a:gd name="T6" fmla="*/ 82 w 311"/>
                <a:gd name="T7" fmla="*/ 42 h 227"/>
                <a:gd name="T8" fmla="*/ 55 w 311"/>
                <a:gd name="T9" fmla="*/ 35 h 227"/>
                <a:gd name="T10" fmla="*/ 0 w 311"/>
                <a:gd name="T11" fmla="*/ 89 h 227"/>
                <a:gd name="T12" fmla="*/ 0 w 311"/>
                <a:gd name="T13" fmla="*/ 90 h 227"/>
                <a:gd name="T14" fmla="*/ 124 w 311"/>
                <a:gd name="T15" fmla="*/ 90 h 227"/>
                <a:gd name="T16" fmla="*/ 131 w 311"/>
                <a:gd name="T17" fmla="*/ 90 h 227"/>
                <a:gd name="T18" fmla="*/ 131 w 311"/>
                <a:gd name="T19" fmla="*/ 96 h 227"/>
                <a:gd name="T20" fmla="*/ 131 w 311"/>
                <a:gd name="T21" fmla="*/ 183 h 227"/>
                <a:gd name="T22" fmla="*/ 189 w 311"/>
                <a:gd name="T23" fmla="*/ 227 h 227"/>
                <a:gd name="T24" fmla="*/ 247 w 311"/>
                <a:gd name="T25" fmla="*/ 227 h 227"/>
                <a:gd name="T26" fmla="*/ 247 w 311"/>
                <a:gd name="T27" fmla="*/ 227 h 227"/>
                <a:gd name="T28" fmla="*/ 311 w 311"/>
                <a:gd name="T29" fmla="*/ 163 h 227"/>
                <a:gd name="T30" fmla="*/ 256 w 311"/>
                <a:gd name="T31" fmla="*/ 9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27">
                  <a:moveTo>
                    <a:pt x="256" y="99"/>
                  </a:moveTo>
                  <a:cubicBezTo>
                    <a:pt x="256" y="98"/>
                    <a:pt x="256" y="97"/>
                    <a:pt x="256" y="95"/>
                  </a:cubicBezTo>
                  <a:cubicBezTo>
                    <a:pt x="256" y="43"/>
                    <a:pt x="213" y="0"/>
                    <a:pt x="161" y="0"/>
                  </a:cubicBezTo>
                  <a:cubicBezTo>
                    <a:pt x="128" y="0"/>
                    <a:pt x="99" y="17"/>
                    <a:pt x="82" y="42"/>
                  </a:cubicBezTo>
                  <a:cubicBezTo>
                    <a:pt x="74" y="38"/>
                    <a:pt x="65" y="35"/>
                    <a:pt x="55" y="35"/>
                  </a:cubicBezTo>
                  <a:cubicBezTo>
                    <a:pt x="25" y="35"/>
                    <a:pt x="1" y="59"/>
                    <a:pt x="0" y="89"/>
                  </a:cubicBezTo>
                  <a:cubicBezTo>
                    <a:pt x="0" y="89"/>
                    <a:pt x="0" y="89"/>
                    <a:pt x="0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57" y="186"/>
                    <a:pt x="180" y="203"/>
                    <a:pt x="189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83" y="227"/>
                    <a:pt x="311" y="198"/>
                    <a:pt x="311" y="163"/>
                  </a:cubicBezTo>
                  <a:cubicBezTo>
                    <a:pt x="311" y="130"/>
                    <a:pt x="287" y="104"/>
                    <a:pt x="25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0" name="Freeform 110"/>
            <p:cNvSpPr>
              <a:spLocks noEditPoints="1"/>
            </p:cNvSpPr>
            <p:nvPr/>
          </p:nvSpPr>
          <p:spPr bwMode="auto">
            <a:xfrm>
              <a:off x="6983413" y="1957388"/>
              <a:ext cx="457200" cy="461963"/>
            </a:xfrm>
            <a:custGeom>
              <a:avLst/>
              <a:gdLst>
                <a:gd name="T0" fmla="*/ 60 w 121"/>
                <a:gd name="T1" fmla="*/ 0 h 122"/>
                <a:gd name="T2" fmla="*/ 0 w 121"/>
                <a:gd name="T3" fmla="*/ 61 h 122"/>
                <a:gd name="T4" fmla="*/ 60 w 121"/>
                <a:gd name="T5" fmla="*/ 122 h 122"/>
                <a:gd name="T6" fmla="*/ 121 w 121"/>
                <a:gd name="T7" fmla="*/ 61 h 122"/>
                <a:gd name="T8" fmla="*/ 60 w 121"/>
                <a:gd name="T9" fmla="*/ 0 h 122"/>
                <a:gd name="T10" fmla="*/ 60 w 121"/>
                <a:gd name="T11" fmla="*/ 112 h 122"/>
                <a:gd name="T12" fmla="*/ 9 w 121"/>
                <a:gd name="T13" fmla="*/ 61 h 122"/>
                <a:gd name="T14" fmla="*/ 60 w 121"/>
                <a:gd name="T15" fmla="*/ 10 h 122"/>
                <a:gd name="T16" fmla="*/ 112 w 121"/>
                <a:gd name="T17" fmla="*/ 61 h 122"/>
                <a:gd name="T18" fmla="*/ 60 w 121"/>
                <a:gd name="T19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2">
                  <a:moveTo>
                    <a:pt x="60" y="0"/>
                  </a:moveTo>
                  <a:cubicBezTo>
                    <a:pt x="27" y="0"/>
                    <a:pt x="0" y="28"/>
                    <a:pt x="0" y="61"/>
                  </a:cubicBezTo>
                  <a:cubicBezTo>
                    <a:pt x="0" y="95"/>
                    <a:pt x="27" y="122"/>
                    <a:pt x="60" y="122"/>
                  </a:cubicBezTo>
                  <a:cubicBezTo>
                    <a:pt x="94" y="122"/>
                    <a:pt x="121" y="95"/>
                    <a:pt x="121" y="61"/>
                  </a:cubicBezTo>
                  <a:cubicBezTo>
                    <a:pt x="121" y="28"/>
                    <a:pt x="94" y="0"/>
                    <a:pt x="60" y="0"/>
                  </a:cubicBezTo>
                  <a:close/>
                  <a:moveTo>
                    <a:pt x="60" y="112"/>
                  </a:moveTo>
                  <a:cubicBezTo>
                    <a:pt x="32" y="112"/>
                    <a:pt x="9" y="89"/>
                    <a:pt x="9" y="61"/>
                  </a:cubicBezTo>
                  <a:cubicBezTo>
                    <a:pt x="9" y="33"/>
                    <a:pt x="32" y="10"/>
                    <a:pt x="60" y="10"/>
                  </a:cubicBezTo>
                  <a:cubicBezTo>
                    <a:pt x="89" y="10"/>
                    <a:pt x="112" y="33"/>
                    <a:pt x="112" y="61"/>
                  </a:cubicBezTo>
                  <a:cubicBezTo>
                    <a:pt x="112" y="89"/>
                    <a:pt x="89" y="112"/>
                    <a:pt x="6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7202488" y="2044700"/>
              <a:ext cx="144463" cy="215900"/>
            </a:xfrm>
            <a:custGeom>
              <a:avLst/>
              <a:gdLst>
                <a:gd name="T0" fmla="*/ 69 w 91"/>
                <a:gd name="T1" fmla="*/ 0 h 136"/>
                <a:gd name="T2" fmla="*/ 0 w 91"/>
                <a:gd name="T3" fmla="*/ 69 h 136"/>
                <a:gd name="T4" fmla="*/ 69 w 91"/>
                <a:gd name="T5" fmla="*/ 136 h 136"/>
                <a:gd name="T6" fmla="*/ 91 w 91"/>
                <a:gd name="T7" fmla="*/ 117 h 136"/>
                <a:gd name="T8" fmla="*/ 41 w 91"/>
                <a:gd name="T9" fmla="*/ 69 h 136"/>
                <a:gd name="T10" fmla="*/ 91 w 91"/>
                <a:gd name="T11" fmla="*/ 19 h 136"/>
                <a:gd name="T12" fmla="*/ 69 w 91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6">
                  <a:moveTo>
                    <a:pt x="69" y="0"/>
                  </a:moveTo>
                  <a:lnTo>
                    <a:pt x="0" y="69"/>
                  </a:lnTo>
                  <a:lnTo>
                    <a:pt x="69" y="136"/>
                  </a:lnTo>
                  <a:lnTo>
                    <a:pt x="91" y="117"/>
                  </a:lnTo>
                  <a:lnTo>
                    <a:pt x="41" y="69"/>
                  </a:lnTo>
                  <a:lnTo>
                    <a:pt x="91" y="19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7078663" y="2117725"/>
              <a:ext cx="139700" cy="214313"/>
            </a:xfrm>
            <a:custGeom>
              <a:avLst/>
              <a:gdLst>
                <a:gd name="T0" fmla="*/ 0 w 88"/>
                <a:gd name="T1" fmla="*/ 21 h 135"/>
                <a:gd name="T2" fmla="*/ 48 w 88"/>
                <a:gd name="T3" fmla="*/ 69 h 135"/>
                <a:gd name="T4" fmla="*/ 0 w 88"/>
                <a:gd name="T5" fmla="*/ 116 h 135"/>
                <a:gd name="T6" fmla="*/ 21 w 88"/>
                <a:gd name="T7" fmla="*/ 135 h 135"/>
                <a:gd name="T8" fmla="*/ 88 w 88"/>
                <a:gd name="T9" fmla="*/ 69 h 135"/>
                <a:gd name="T10" fmla="*/ 21 w 88"/>
                <a:gd name="T11" fmla="*/ 0 h 135"/>
                <a:gd name="T12" fmla="*/ 0 w 88"/>
                <a:gd name="T1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35">
                  <a:moveTo>
                    <a:pt x="0" y="21"/>
                  </a:moveTo>
                  <a:lnTo>
                    <a:pt x="48" y="69"/>
                  </a:lnTo>
                  <a:lnTo>
                    <a:pt x="0" y="116"/>
                  </a:lnTo>
                  <a:lnTo>
                    <a:pt x="21" y="135"/>
                  </a:lnTo>
                  <a:lnTo>
                    <a:pt x="88" y="69"/>
                  </a:lnTo>
                  <a:lnTo>
                    <a:pt x="21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6407150" y="1601788"/>
              <a:ext cx="800100" cy="625475"/>
            </a:xfrm>
            <a:custGeom>
              <a:avLst/>
              <a:gdLst>
                <a:gd name="T0" fmla="*/ 9 w 212"/>
                <a:gd name="T1" fmla="*/ 156 h 165"/>
                <a:gd name="T2" fmla="*/ 9 w 212"/>
                <a:gd name="T3" fmla="*/ 44 h 165"/>
                <a:gd name="T4" fmla="*/ 203 w 212"/>
                <a:gd name="T5" fmla="*/ 44 h 165"/>
                <a:gd name="T6" fmla="*/ 203 w 212"/>
                <a:gd name="T7" fmla="*/ 88 h 165"/>
                <a:gd name="T8" fmla="*/ 212 w 212"/>
                <a:gd name="T9" fmla="*/ 87 h 165"/>
                <a:gd name="T10" fmla="*/ 212 w 212"/>
                <a:gd name="T11" fmla="*/ 0 h 165"/>
                <a:gd name="T12" fmla="*/ 0 w 212"/>
                <a:gd name="T13" fmla="*/ 0 h 165"/>
                <a:gd name="T14" fmla="*/ 0 w 212"/>
                <a:gd name="T15" fmla="*/ 165 h 165"/>
                <a:gd name="T16" fmla="*/ 146 w 212"/>
                <a:gd name="T17" fmla="*/ 165 h 165"/>
                <a:gd name="T18" fmla="*/ 145 w 212"/>
                <a:gd name="T19" fmla="*/ 156 h 165"/>
                <a:gd name="T20" fmla="*/ 9 w 212"/>
                <a:gd name="T21" fmla="*/ 15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165">
                  <a:moveTo>
                    <a:pt x="9" y="156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88"/>
                    <a:pt x="203" y="88"/>
                    <a:pt x="203" y="88"/>
                  </a:cubicBezTo>
                  <a:cubicBezTo>
                    <a:pt x="206" y="88"/>
                    <a:pt x="209" y="87"/>
                    <a:pt x="212" y="87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2"/>
                    <a:pt x="146" y="159"/>
                    <a:pt x="145" y="156"/>
                  </a:cubicBezTo>
                  <a:lnTo>
                    <a:pt x="9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4" name="Freeform 114"/>
            <p:cNvSpPr>
              <a:spLocks noEditPoints="1"/>
            </p:cNvSpPr>
            <p:nvPr/>
          </p:nvSpPr>
          <p:spPr bwMode="auto">
            <a:xfrm>
              <a:off x="6607175" y="1809750"/>
              <a:ext cx="350838" cy="322263"/>
            </a:xfrm>
            <a:custGeom>
              <a:avLst/>
              <a:gdLst>
                <a:gd name="T0" fmla="*/ 89 w 93"/>
                <a:gd name="T1" fmla="*/ 0 h 85"/>
                <a:gd name="T2" fmla="*/ 4 w 93"/>
                <a:gd name="T3" fmla="*/ 0 h 85"/>
                <a:gd name="T4" fmla="*/ 0 w 93"/>
                <a:gd name="T5" fmla="*/ 4 h 85"/>
                <a:gd name="T6" fmla="*/ 0 w 93"/>
                <a:gd name="T7" fmla="*/ 80 h 85"/>
                <a:gd name="T8" fmla="*/ 4 w 93"/>
                <a:gd name="T9" fmla="*/ 85 h 85"/>
                <a:gd name="T10" fmla="*/ 89 w 93"/>
                <a:gd name="T11" fmla="*/ 85 h 85"/>
                <a:gd name="T12" fmla="*/ 93 w 93"/>
                <a:gd name="T13" fmla="*/ 80 h 85"/>
                <a:gd name="T14" fmla="*/ 93 w 93"/>
                <a:gd name="T15" fmla="*/ 4 h 85"/>
                <a:gd name="T16" fmla="*/ 89 w 93"/>
                <a:gd name="T17" fmla="*/ 0 h 85"/>
                <a:gd name="T18" fmla="*/ 87 w 93"/>
                <a:gd name="T19" fmla="*/ 4 h 85"/>
                <a:gd name="T20" fmla="*/ 87 w 93"/>
                <a:gd name="T21" fmla="*/ 80 h 85"/>
                <a:gd name="T22" fmla="*/ 5 w 93"/>
                <a:gd name="T23" fmla="*/ 80 h 85"/>
                <a:gd name="T24" fmla="*/ 5 w 93"/>
                <a:gd name="T25" fmla="*/ 4 h 85"/>
                <a:gd name="T26" fmla="*/ 87 w 93"/>
                <a:gd name="T27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85">
                  <a:moveTo>
                    <a:pt x="8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2" y="85"/>
                    <a:pt x="4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2" y="85"/>
                    <a:pt x="93" y="83"/>
                    <a:pt x="93" y="8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2"/>
                    <a:pt x="92" y="0"/>
                    <a:pt x="89" y="0"/>
                  </a:cubicBezTo>
                  <a:close/>
                  <a:moveTo>
                    <a:pt x="87" y="4"/>
                  </a:moveTo>
                  <a:cubicBezTo>
                    <a:pt x="87" y="80"/>
                    <a:pt x="87" y="80"/>
                    <a:pt x="8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7" y="4"/>
                    <a:pt x="87" y="4"/>
                    <a:pt x="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6700838" y="1889125"/>
              <a:ext cx="196850" cy="171450"/>
            </a:xfrm>
            <a:custGeom>
              <a:avLst/>
              <a:gdLst>
                <a:gd name="T0" fmla="*/ 26 w 124"/>
                <a:gd name="T1" fmla="*/ 86 h 108"/>
                <a:gd name="T2" fmla="*/ 41 w 124"/>
                <a:gd name="T3" fmla="*/ 108 h 108"/>
                <a:gd name="T4" fmla="*/ 52 w 124"/>
                <a:gd name="T5" fmla="*/ 46 h 108"/>
                <a:gd name="T6" fmla="*/ 79 w 124"/>
                <a:gd name="T7" fmla="*/ 46 h 108"/>
                <a:gd name="T8" fmla="*/ 98 w 124"/>
                <a:gd name="T9" fmla="*/ 20 h 108"/>
                <a:gd name="T10" fmla="*/ 114 w 124"/>
                <a:gd name="T11" fmla="*/ 51 h 108"/>
                <a:gd name="T12" fmla="*/ 124 w 124"/>
                <a:gd name="T13" fmla="*/ 46 h 108"/>
                <a:gd name="T14" fmla="*/ 100 w 124"/>
                <a:gd name="T15" fmla="*/ 0 h 108"/>
                <a:gd name="T16" fmla="*/ 74 w 124"/>
                <a:gd name="T17" fmla="*/ 36 h 108"/>
                <a:gd name="T18" fmla="*/ 43 w 124"/>
                <a:gd name="T19" fmla="*/ 36 h 108"/>
                <a:gd name="T20" fmla="*/ 36 w 124"/>
                <a:gd name="T21" fmla="*/ 79 h 108"/>
                <a:gd name="T22" fmla="*/ 29 w 124"/>
                <a:gd name="T23" fmla="*/ 67 h 108"/>
                <a:gd name="T24" fmla="*/ 0 w 124"/>
                <a:gd name="T25" fmla="*/ 96 h 108"/>
                <a:gd name="T26" fmla="*/ 7 w 124"/>
                <a:gd name="T27" fmla="*/ 103 h 108"/>
                <a:gd name="T28" fmla="*/ 26 w 124"/>
                <a:gd name="T29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08">
                  <a:moveTo>
                    <a:pt x="26" y="86"/>
                  </a:moveTo>
                  <a:lnTo>
                    <a:pt x="41" y="108"/>
                  </a:lnTo>
                  <a:lnTo>
                    <a:pt x="52" y="46"/>
                  </a:lnTo>
                  <a:lnTo>
                    <a:pt x="79" y="46"/>
                  </a:lnTo>
                  <a:lnTo>
                    <a:pt x="98" y="20"/>
                  </a:lnTo>
                  <a:lnTo>
                    <a:pt x="114" y="51"/>
                  </a:lnTo>
                  <a:lnTo>
                    <a:pt x="124" y="46"/>
                  </a:lnTo>
                  <a:lnTo>
                    <a:pt x="100" y="0"/>
                  </a:lnTo>
                  <a:lnTo>
                    <a:pt x="74" y="36"/>
                  </a:lnTo>
                  <a:lnTo>
                    <a:pt x="43" y="36"/>
                  </a:lnTo>
                  <a:lnTo>
                    <a:pt x="36" y="79"/>
                  </a:lnTo>
                  <a:lnTo>
                    <a:pt x="29" y="67"/>
                  </a:lnTo>
                  <a:lnTo>
                    <a:pt x="0" y="96"/>
                  </a:lnTo>
                  <a:lnTo>
                    <a:pt x="7" y="103"/>
                  </a:lnTo>
                  <a:lnTo>
                    <a:pt x="26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6673850" y="1878013"/>
              <a:ext cx="223838" cy="207963"/>
            </a:xfrm>
            <a:custGeom>
              <a:avLst/>
              <a:gdLst>
                <a:gd name="T0" fmla="*/ 141 w 141"/>
                <a:gd name="T1" fmla="*/ 120 h 131"/>
                <a:gd name="T2" fmla="*/ 12 w 141"/>
                <a:gd name="T3" fmla="*/ 120 h 131"/>
                <a:gd name="T4" fmla="*/ 12 w 141"/>
                <a:gd name="T5" fmla="*/ 0 h 131"/>
                <a:gd name="T6" fmla="*/ 0 w 141"/>
                <a:gd name="T7" fmla="*/ 0 h 131"/>
                <a:gd name="T8" fmla="*/ 0 w 141"/>
                <a:gd name="T9" fmla="*/ 131 h 131"/>
                <a:gd name="T10" fmla="*/ 141 w 141"/>
                <a:gd name="T11" fmla="*/ 131 h 131"/>
                <a:gd name="T12" fmla="*/ 141 w 141"/>
                <a:gd name="T13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31">
                  <a:moveTo>
                    <a:pt x="141" y="120"/>
                  </a:moveTo>
                  <a:lnTo>
                    <a:pt x="12" y="1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41" y="131"/>
                  </a:lnTo>
                  <a:lnTo>
                    <a:pt x="141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57" name="Título 3"/>
          <p:cNvSpPr txBox="1">
            <a:spLocks/>
          </p:cNvSpPr>
          <p:nvPr/>
        </p:nvSpPr>
        <p:spPr>
          <a:xfrm>
            <a:off x="429125" y="-307365"/>
            <a:ext cx="10983385" cy="119865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PE" dirty="0" err="1" smtClean="0"/>
              <a:t>RemoteApp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98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Beneficios de </a:t>
            </a:r>
            <a:r>
              <a:rPr lang="es-PE" dirty="0" err="1" smtClean="0"/>
              <a:t>RemoteApp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Rectangle 24"/>
          <p:cNvSpPr/>
          <p:nvPr/>
        </p:nvSpPr>
        <p:spPr bwMode="auto">
          <a:xfrm>
            <a:off x="326092" y="1803042"/>
            <a:ext cx="1962520" cy="36270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  <a:spcAft>
                <a:spcPts val="612"/>
              </a:spcAft>
            </a:pP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Aplicaciones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Remotas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entregadas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desde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Azure</a:t>
            </a:r>
            <a:endParaRPr lang="en-US" sz="2040" spc="-5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" name="Rectangle 25"/>
          <p:cNvSpPr/>
          <p:nvPr/>
        </p:nvSpPr>
        <p:spPr bwMode="auto">
          <a:xfrm>
            <a:off x="2709853" y="1803042"/>
            <a:ext cx="1962520" cy="36270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  <a:spcAft>
                <a:spcPts val="612"/>
              </a:spcAft>
            </a:pP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Acceso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desde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dispositivos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Windows</a:t>
            </a:r>
            <a:r>
              <a:rPr lang="en-US" sz="2040" spc="-51" dirty="0">
                <a:solidFill>
                  <a:srgbClr val="FFFFFF"/>
                </a:solidFill>
                <a:latin typeface="Segoe UI Light"/>
              </a:rPr>
              <a:t>, iOS, Mac OS X, </a:t>
            </a:r>
            <a:br>
              <a:rPr lang="en-US" sz="2040" spc="-51" dirty="0">
                <a:solidFill>
                  <a:srgbClr val="FFFFFF"/>
                </a:solidFill>
                <a:latin typeface="Segoe UI Light"/>
              </a:rPr>
            </a:b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y Android </a:t>
            </a:r>
            <a:endParaRPr lang="en-US" sz="2040" spc="-5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" name="Rectangle 26"/>
          <p:cNvSpPr/>
          <p:nvPr/>
        </p:nvSpPr>
        <p:spPr bwMode="auto">
          <a:xfrm>
            <a:off x="5093615" y="1803042"/>
            <a:ext cx="1962520" cy="36270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Entregado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a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través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de RDP (Remote </a:t>
            </a:r>
            <a:r>
              <a:rPr lang="en-US" sz="2040" spc="-51" dirty="0">
                <a:solidFill>
                  <a:srgbClr val="FFFFFF"/>
                </a:solidFill>
                <a:latin typeface="Segoe UI Light"/>
              </a:rPr>
              <a:t>Desktop 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Protocol) y </a:t>
            </a:r>
            <a:r>
              <a:rPr lang="en-US" sz="2040" spc="-51" dirty="0" err="1">
                <a:solidFill>
                  <a:srgbClr val="FFFFFF"/>
                </a:solidFill>
                <a:latin typeface="Segoe UI Light"/>
              </a:rPr>
              <a:t>RemoteFX</a:t>
            </a:r>
            <a:r>
              <a:rPr lang="en-US" sz="2040" spc="-51" dirty="0">
                <a:solidFill>
                  <a:srgbClr val="FFFFFF"/>
                </a:solidFill>
                <a:latin typeface="Segoe UI Light"/>
              </a:rPr>
              <a:t/>
            </a:r>
            <a:br>
              <a:rPr lang="en-US" sz="2040" spc="-51" dirty="0">
                <a:solidFill>
                  <a:srgbClr val="FFFFFF"/>
                </a:solidFill>
                <a:latin typeface="Segoe UI Light"/>
              </a:rPr>
            </a:br>
            <a:endParaRPr lang="en-US" sz="2040" spc="-5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27"/>
          <p:cNvSpPr/>
          <p:nvPr/>
        </p:nvSpPr>
        <p:spPr bwMode="auto">
          <a:xfrm>
            <a:off x="7477375" y="1803042"/>
            <a:ext cx="1962520" cy="36270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  <a:spcAft>
                <a:spcPts val="612"/>
              </a:spcAft>
            </a:pP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Escalar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sin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grandes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gastos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capitales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/>
            </a:r>
            <a:br>
              <a:rPr lang="en-US" sz="2040" spc="-51" dirty="0" smtClean="0">
                <a:solidFill>
                  <a:srgbClr val="FFFFFF"/>
                </a:solidFill>
                <a:latin typeface="Segoe UI Light"/>
              </a:rPr>
            </a:b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/>
            </a:r>
            <a:br>
              <a:rPr lang="en-US" sz="2040" spc="-51" dirty="0" smtClean="0">
                <a:solidFill>
                  <a:srgbClr val="FFFFFF"/>
                </a:solidFill>
                <a:latin typeface="Segoe UI Light"/>
              </a:rPr>
            </a:br>
            <a:endParaRPr lang="en-US" sz="2040" spc="-5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" name="Rectangle 28"/>
          <p:cNvSpPr/>
          <p:nvPr/>
        </p:nvSpPr>
        <p:spPr bwMode="auto">
          <a:xfrm>
            <a:off x="9861135" y="1803042"/>
            <a:ext cx="1962520" cy="36270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 smtClean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endParaRPr lang="en-US" sz="2040" spc="-51" dirty="0">
              <a:solidFill>
                <a:srgbClr val="FFFFFF"/>
              </a:solidFill>
              <a:latin typeface="Segoe UI Light"/>
            </a:endParaRPr>
          </a:p>
          <a:p>
            <a:pPr defTabSz="932597">
              <a:lnSpc>
                <a:spcPts val="2856"/>
              </a:lnSpc>
              <a:spcAft>
                <a:spcPts val="612"/>
              </a:spcAft>
            </a:pP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Opciones</a:t>
            </a:r>
            <a:r>
              <a:rPr lang="en-US" sz="2040" spc="-51" dirty="0" smtClean="0">
                <a:solidFill>
                  <a:srgbClr val="FFFFFF"/>
                </a:solidFill>
                <a:latin typeface="Segoe UI Light"/>
              </a:rPr>
              <a:t> de deployment Cloud o </a:t>
            </a:r>
            <a:r>
              <a:rPr lang="en-US" sz="2040" spc="-51" dirty="0" err="1" smtClean="0">
                <a:solidFill>
                  <a:srgbClr val="FFFFFF"/>
                </a:solidFill>
                <a:latin typeface="Segoe UI Light"/>
              </a:rPr>
              <a:t>Híbrido</a:t>
            </a:r>
            <a:r>
              <a:rPr lang="en-US" sz="2040" spc="-51" dirty="0">
                <a:solidFill>
                  <a:srgbClr val="FFFFFF"/>
                </a:solidFill>
                <a:latin typeface="Segoe UI Light"/>
              </a:rPr>
              <a:t/>
            </a:r>
            <a:br>
              <a:rPr lang="en-US" sz="2040" spc="-51" dirty="0">
                <a:solidFill>
                  <a:srgbClr val="FFFFFF"/>
                </a:solidFill>
                <a:latin typeface="Segoe UI Light"/>
              </a:rPr>
            </a:br>
            <a:r>
              <a:rPr lang="en-US" sz="2040" spc="-51" dirty="0">
                <a:solidFill>
                  <a:srgbClr val="FFFFFF"/>
                </a:solidFill>
                <a:latin typeface="Segoe UI Light"/>
              </a:rPr>
              <a:t/>
            </a:r>
            <a:br>
              <a:rPr lang="en-US" sz="2040" spc="-51" dirty="0">
                <a:solidFill>
                  <a:srgbClr val="FFFFFF"/>
                </a:solidFill>
                <a:latin typeface="Segoe UI Light"/>
              </a:rPr>
            </a:br>
            <a:endParaRPr lang="en-US" sz="2040" spc="-51" dirty="0">
              <a:solidFill>
                <a:srgbClr val="FFFFFF"/>
              </a:solidFill>
              <a:latin typeface="Segoe UI Light"/>
            </a:endParaRPr>
          </a:p>
        </p:txBody>
      </p:sp>
      <p:grpSp>
        <p:nvGrpSpPr>
          <p:cNvPr id="10" name="Group 29"/>
          <p:cNvGrpSpPr/>
          <p:nvPr/>
        </p:nvGrpSpPr>
        <p:grpSpPr>
          <a:xfrm>
            <a:off x="8004248" y="2118806"/>
            <a:ext cx="885905" cy="1057001"/>
            <a:chOff x="1122363" y="2252663"/>
            <a:chExt cx="1465262" cy="1555750"/>
          </a:xfrm>
          <a:solidFill>
            <a:schemeClr val="bg1"/>
          </a:solidFill>
        </p:grpSpPr>
        <p:sp>
          <p:nvSpPr>
            <p:cNvPr id="11" name="Freeform 30"/>
            <p:cNvSpPr>
              <a:spLocks noEditPoints="1"/>
            </p:cNvSpPr>
            <p:nvPr/>
          </p:nvSpPr>
          <p:spPr bwMode="auto">
            <a:xfrm>
              <a:off x="1509713" y="2538413"/>
              <a:ext cx="82550" cy="184150"/>
            </a:xfrm>
            <a:custGeom>
              <a:avLst/>
              <a:gdLst>
                <a:gd name="T0" fmla="*/ 7 w 18"/>
                <a:gd name="T1" fmla="*/ 21 h 40"/>
                <a:gd name="T2" fmla="*/ 7 w 18"/>
                <a:gd name="T3" fmla="*/ 33 h 40"/>
                <a:gd name="T4" fmla="*/ 3 w 18"/>
                <a:gd name="T5" fmla="*/ 32 h 40"/>
                <a:gd name="T6" fmla="*/ 0 w 18"/>
                <a:gd name="T7" fmla="*/ 30 h 40"/>
                <a:gd name="T8" fmla="*/ 0 w 18"/>
                <a:gd name="T9" fmla="*/ 34 h 40"/>
                <a:gd name="T10" fmla="*/ 3 w 18"/>
                <a:gd name="T11" fmla="*/ 35 h 40"/>
                <a:gd name="T12" fmla="*/ 7 w 18"/>
                <a:gd name="T13" fmla="*/ 36 h 40"/>
                <a:gd name="T14" fmla="*/ 7 w 18"/>
                <a:gd name="T15" fmla="*/ 40 h 40"/>
                <a:gd name="T16" fmla="*/ 10 w 18"/>
                <a:gd name="T17" fmla="*/ 40 h 40"/>
                <a:gd name="T18" fmla="*/ 10 w 18"/>
                <a:gd name="T19" fmla="*/ 35 h 40"/>
                <a:gd name="T20" fmla="*/ 15 w 18"/>
                <a:gd name="T21" fmla="*/ 33 h 40"/>
                <a:gd name="T22" fmla="*/ 18 w 18"/>
                <a:gd name="T23" fmla="*/ 27 h 40"/>
                <a:gd name="T24" fmla="*/ 17 w 18"/>
                <a:gd name="T25" fmla="*/ 24 h 40"/>
                <a:gd name="T26" fmla="*/ 14 w 18"/>
                <a:gd name="T27" fmla="*/ 21 h 40"/>
                <a:gd name="T28" fmla="*/ 10 w 18"/>
                <a:gd name="T29" fmla="*/ 19 h 40"/>
                <a:gd name="T30" fmla="*/ 10 w 18"/>
                <a:gd name="T31" fmla="*/ 7 h 40"/>
                <a:gd name="T32" fmla="*/ 16 w 18"/>
                <a:gd name="T33" fmla="*/ 9 h 40"/>
                <a:gd name="T34" fmla="*/ 16 w 18"/>
                <a:gd name="T35" fmla="*/ 5 h 40"/>
                <a:gd name="T36" fmla="*/ 10 w 18"/>
                <a:gd name="T37" fmla="*/ 4 h 40"/>
                <a:gd name="T38" fmla="*/ 10 w 18"/>
                <a:gd name="T39" fmla="*/ 0 h 40"/>
                <a:gd name="T40" fmla="*/ 7 w 18"/>
                <a:gd name="T41" fmla="*/ 0 h 40"/>
                <a:gd name="T42" fmla="*/ 7 w 18"/>
                <a:gd name="T43" fmla="*/ 4 h 40"/>
                <a:gd name="T44" fmla="*/ 2 w 18"/>
                <a:gd name="T45" fmla="*/ 7 h 40"/>
                <a:gd name="T46" fmla="*/ 0 w 18"/>
                <a:gd name="T47" fmla="*/ 12 h 40"/>
                <a:gd name="T48" fmla="*/ 1 w 18"/>
                <a:gd name="T49" fmla="*/ 17 h 40"/>
                <a:gd name="T50" fmla="*/ 7 w 18"/>
                <a:gd name="T51" fmla="*/ 21 h 40"/>
                <a:gd name="T52" fmla="*/ 10 w 18"/>
                <a:gd name="T53" fmla="*/ 22 h 40"/>
                <a:gd name="T54" fmla="*/ 14 w 18"/>
                <a:gd name="T55" fmla="*/ 28 h 40"/>
                <a:gd name="T56" fmla="*/ 10 w 18"/>
                <a:gd name="T57" fmla="*/ 32 h 40"/>
                <a:gd name="T58" fmla="*/ 10 w 18"/>
                <a:gd name="T59" fmla="*/ 22 h 40"/>
                <a:gd name="T60" fmla="*/ 4 w 18"/>
                <a:gd name="T61" fmla="*/ 9 h 40"/>
                <a:gd name="T62" fmla="*/ 7 w 18"/>
                <a:gd name="T63" fmla="*/ 7 h 40"/>
                <a:gd name="T64" fmla="*/ 7 w 18"/>
                <a:gd name="T65" fmla="*/ 17 h 40"/>
                <a:gd name="T66" fmla="*/ 4 w 18"/>
                <a:gd name="T67" fmla="*/ 15 h 40"/>
                <a:gd name="T68" fmla="*/ 3 w 18"/>
                <a:gd name="T69" fmla="*/ 12 h 40"/>
                <a:gd name="T70" fmla="*/ 4 w 18"/>
                <a:gd name="T7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40">
                  <a:moveTo>
                    <a:pt x="7" y="21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6" y="33"/>
                    <a:pt x="5" y="32"/>
                    <a:pt x="3" y="32"/>
                  </a:cubicBezTo>
                  <a:cubicBezTo>
                    <a:pt x="2" y="31"/>
                    <a:pt x="0" y="31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2" y="35"/>
                    <a:pt x="3" y="35"/>
                  </a:cubicBezTo>
                  <a:cubicBezTo>
                    <a:pt x="5" y="35"/>
                    <a:pt x="6" y="36"/>
                    <a:pt x="7" y="36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2" y="35"/>
                    <a:pt x="14" y="34"/>
                    <a:pt x="15" y="33"/>
                  </a:cubicBezTo>
                  <a:cubicBezTo>
                    <a:pt x="17" y="31"/>
                    <a:pt x="18" y="30"/>
                    <a:pt x="18" y="27"/>
                  </a:cubicBezTo>
                  <a:cubicBezTo>
                    <a:pt x="18" y="26"/>
                    <a:pt x="17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3" y="21"/>
                    <a:pt x="12" y="20"/>
                    <a:pt x="10" y="19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7"/>
                    <a:pt x="14" y="8"/>
                    <a:pt x="16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4"/>
                    <a:pt x="12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2" y="18"/>
                    <a:pt x="4" y="20"/>
                    <a:pt x="7" y="21"/>
                  </a:cubicBezTo>
                  <a:close/>
                  <a:moveTo>
                    <a:pt x="10" y="22"/>
                  </a:moveTo>
                  <a:cubicBezTo>
                    <a:pt x="12" y="24"/>
                    <a:pt x="14" y="26"/>
                    <a:pt x="14" y="28"/>
                  </a:cubicBezTo>
                  <a:cubicBezTo>
                    <a:pt x="14" y="30"/>
                    <a:pt x="12" y="32"/>
                    <a:pt x="10" y="32"/>
                  </a:cubicBezTo>
                  <a:lnTo>
                    <a:pt x="10" y="22"/>
                  </a:lnTo>
                  <a:close/>
                  <a:moveTo>
                    <a:pt x="4" y="9"/>
                  </a:moveTo>
                  <a:cubicBezTo>
                    <a:pt x="5" y="8"/>
                    <a:pt x="6" y="7"/>
                    <a:pt x="7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5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4" y="10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1154113" y="2252663"/>
              <a:ext cx="1069975" cy="1201738"/>
            </a:xfrm>
            <a:custGeom>
              <a:avLst/>
              <a:gdLst>
                <a:gd name="T0" fmla="*/ 102 w 232"/>
                <a:gd name="T1" fmla="*/ 231 h 261"/>
                <a:gd name="T2" fmla="*/ 102 w 232"/>
                <a:gd name="T3" fmla="*/ 261 h 261"/>
                <a:gd name="T4" fmla="*/ 133 w 232"/>
                <a:gd name="T5" fmla="*/ 231 h 261"/>
                <a:gd name="T6" fmla="*/ 232 w 232"/>
                <a:gd name="T7" fmla="*/ 116 h 261"/>
                <a:gd name="T8" fmla="*/ 116 w 232"/>
                <a:gd name="T9" fmla="*/ 0 h 261"/>
                <a:gd name="T10" fmla="*/ 0 w 232"/>
                <a:gd name="T11" fmla="*/ 116 h 261"/>
                <a:gd name="T12" fmla="*/ 102 w 232"/>
                <a:gd name="T13" fmla="*/ 231 h 261"/>
                <a:gd name="T14" fmla="*/ 116 w 232"/>
                <a:gd name="T15" fmla="*/ 24 h 261"/>
                <a:gd name="T16" fmla="*/ 208 w 232"/>
                <a:gd name="T17" fmla="*/ 116 h 261"/>
                <a:gd name="T18" fmla="*/ 116 w 232"/>
                <a:gd name="T19" fmla="*/ 208 h 261"/>
                <a:gd name="T20" fmla="*/ 25 w 232"/>
                <a:gd name="T21" fmla="*/ 116 h 261"/>
                <a:gd name="T22" fmla="*/ 116 w 232"/>
                <a:gd name="T23" fmla="*/ 2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261">
                  <a:moveTo>
                    <a:pt x="102" y="231"/>
                  </a:moveTo>
                  <a:cubicBezTo>
                    <a:pt x="102" y="261"/>
                    <a:pt x="102" y="261"/>
                    <a:pt x="102" y="26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89" y="223"/>
                    <a:pt x="232" y="174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75"/>
                    <a:pt x="45" y="224"/>
                    <a:pt x="102" y="231"/>
                  </a:cubicBezTo>
                  <a:close/>
                  <a:moveTo>
                    <a:pt x="116" y="24"/>
                  </a:moveTo>
                  <a:cubicBezTo>
                    <a:pt x="167" y="24"/>
                    <a:pt x="208" y="65"/>
                    <a:pt x="208" y="116"/>
                  </a:cubicBezTo>
                  <a:cubicBezTo>
                    <a:pt x="208" y="166"/>
                    <a:pt x="167" y="208"/>
                    <a:pt x="116" y="208"/>
                  </a:cubicBezTo>
                  <a:cubicBezTo>
                    <a:pt x="66" y="208"/>
                    <a:pt x="25" y="166"/>
                    <a:pt x="25" y="116"/>
                  </a:cubicBezTo>
                  <a:cubicBezTo>
                    <a:pt x="25" y="65"/>
                    <a:pt x="66" y="24"/>
                    <a:pt x="1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795463" y="2555875"/>
              <a:ext cx="92075" cy="147638"/>
            </a:xfrm>
            <a:custGeom>
              <a:avLst/>
              <a:gdLst>
                <a:gd name="T0" fmla="*/ 20 w 20"/>
                <a:gd name="T1" fmla="*/ 29 h 32"/>
                <a:gd name="T2" fmla="*/ 4 w 20"/>
                <a:gd name="T3" fmla="*/ 29 h 32"/>
                <a:gd name="T4" fmla="*/ 8 w 20"/>
                <a:gd name="T5" fmla="*/ 21 h 32"/>
                <a:gd name="T6" fmla="*/ 8 w 20"/>
                <a:gd name="T7" fmla="*/ 18 h 32"/>
                <a:gd name="T8" fmla="*/ 15 w 20"/>
                <a:gd name="T9" fmla="*/ 18 h 32"/>
                <a:gd name="T10" fmla="*/ 15 w 20"/>
                <a:gd name="T11" fmla="*/ 15 h 32"/>
                <a:gd name="T12" fmla="*/ 8 w 20"/>
                <a:gd name="T13" fmla="*/ 15 h 32"/>
                <a:gd name="T14" fmla="*/ 8 w 20"/>
                <a:gd name="T15" fmla="*/ 9 h 32"/>
                <a:gd name="T16" fmla="*/ 14 w 20"/>
                <a:gd name="T17" fmla="*/ 3 h 32"/>
                <a:gd name="T18" fmla="*/ 18 w 20"/>
                <a:gd name="T19" fmla="*/ 4 h 32"/>
                <a:gd name="T20" fmla="*/ 18 w 20"/>
                <a:gd name="T21" fmla="*/ 0 h 32"/>
                <a:gd name="T22" fmla="*/ 13 w 20"/>
                <a:gd name="T23" fmla="*/ 0 h 32"/>
                <a:gd name="T24" fmla="*/ 7 w 20"/>
                <a:gd name="T25" fmla="*/ 2 h 32"/>
                <a:gd name="T26" fmla="*/ 5 w 20"/>
                <a:gd name="T27" fmla="*/ 9 h 32"/>
                <a:gd name="T28" fmla="*/ 5 w 20"/>
                <a:gd name="T29" fmla="*/ 15 h 32"/>
                <a:gd name="T30" fmla="*/ 1 w 20"/>
                <a:gd name="T31" fmla="*/ 15 h 32"/>
                <a:gd name="T32" fmla="*/ 1 w 20"/>
                <a:gd name="T33" fmla="*/ 18 h 32"/>
                <a:gd name="T34" fmla="*/ 5 w 20"/>
                <a:gd name="T35" fmla="*/ 18 h 32"/>
                <a:gd name="T36" fmla="*/ 5 w 20"/>
                <a:gd name="T37" fmla="*/ 22 h 32"/>
                <a:gd name="T38" fmla="*/ 0 w 20"/>
                <a:gd name="T39" fmla="*/ 29 h 32"/>
                <a:gd name="T40" fmla="*/ 0 w 20"/>
                <a:gd name="T41" fmla="*/ 32 h 32"/>
                <a:gd name="T42" fmla="*/ 20 w 20"/>
                <a:gd name="T43" fmla="*/ 32 h 32"/>
                <a:gd name="T44" fmla="*/ 20 w 20"/>
                <a:gd name="T4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2">
                  <a:moveTo>
                    <a:pt x="20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7" y="27"/>
                    <a:pt x="8" y="25"/>
                    <a:pt x="8" y="2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5"/>
                    <a:pt x="10" y="3"/>
                    <a:pt x="14" y="3"/>
                  </a:cubicBezTo>
                  <a:cubicBezTo>
                    <a:pt x="15" y="3"/>
                    <a:pt x="17" y="3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1" y="0"/>
                    <a:pt x="9" y="0"/>
                    <a:pt x="7" y="2"/>
                  </a:cubicBezTo>
                  <a:cubicBezTo>
                    <a:pt x="6" y="4"/>
                    <a:pt x="5" y="6"/>
                    <a:pt x="5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5"/>
                    <a:pt x="3" y="28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481138" y="2865438"/>
              <a:ext cx="93662" cy="146050"/>
            </a:xfrm>
            <a:custGeom>
              <a:avLst/>
              <a:gdLst>
                <a:gd name="T0" fmla="*/ 7 w 20"/>
                <a:gd name="T1" fmla="*/ 3 h 32"/>
                <a:gd name="T2" fmla="*/ 3 w 20"/>
                <a:gd name="T3" fmla="*/ 11 h 32"/>
                <a:gd name="T4" fmla="*/ 0 w 20"/>
                <a:gd name="T5" fmla="*/ 11 h 32"/>
                <a:gd name="T6" fmla="*/ 0 w 20"/>
                <a:gd name="T7" fmla="*/ 14 h 32"/>
                <a:gd name="T8" fmla="*/ 2 w 20"/>
                <a:gd name="T9" fmla="*/ 14 h 32"/>
                <a:gd name="T10" fmla="*/ 2 w 20"/>
                <a:gd name="T11" fmla="*/ 16 h 32"/>
                <a:gd name="T12" fmla="*/ 2 w 20"/>
                <a:gd name="T13" fmla="*/ 17 h 32"/>
                <a:gd name="T14" fmla="*/ 2 w 20"/>
                <a:gd name="T15" fmla="*/ 18 h 32"/>
                <a:gd name="T16" fmla="*/ 0 w 20"/>
                <a:gd name="T17" fmla="*/ 18 h 32"/>
                <a:gd name="T18" fmla="*/ 0 w 20"/>
                <a:gd name="T19" fmla="*/ 21 h 32"/>
                <a:gd name="T20" fmla="*/ 3 w 20"/>
                <a:gd name="T21" fmla="*/ 21 h 32"/>
                <a:gd name="T22" fmla="*/ 14 w 20"/>
                <a:gd name="T23" fmla="*/ 32 h 32"/>
                <a:gd name="T24" fmla="*/ 20 w 20"/>
                <a:gd name="T25" fmla="*/ 31 h 32"/>
                <a:gd name="T26" fmla="*/ 20 w 20"/>
                <a:gd name="T27" fmla="*/ 27 h 32"/>
                <a:gd name="T28" fmla="*/ 14 w 20"/>
                <a:gd name="T29" fmla="*/ 29 h 32"/>
                <a:gd name="T30" fmla="*/ 6 w 20"/>
                <a:gd name="T31" fmla="*/ 21 h 32"/>
                <a:gd name="T32" fmla="*/ 17 w 20"/>
                <a:gd name="T33" fmla="*/ 21 h 32"/>
                <a:gd name="T34" fmla="*/ 17 w 20"/>
                <a:gd name="T35" fmla="*/ 18 h 32"/>
                <a:gd name="T36" fmla="*/ 6 w 20"/>
                <a:gd name="T37" fmla="*/ 18 h 32"/>
                <a:gd name="T38" fmla="*/ 6 w 20"/>
                <a:gd name="T39" fmla="*/ 17 h 32"/>
                <a:gd name="T40" fmla="*/ 6 w 20"/>
                <a:gd name="T41" fmla="*/ 16 h 32"/>
                <a:gd name="T42" fmla="*/ 6 w 20"/>
                <a:gd name="T43" fmla="*/ 14 h 32"/>
                <a:gd name="T44" fmla="*/ 17 w 20"/>
                <a:gd name="T45" fmla="*/ 14 h 32"/>
                <a:gd name="T46" fmla="*/ 17 w 20"/>
                <a:gd name="T47" fmla="*/ 11 h 32"/>
                <a:gd name="T48" fmla="*/ 6 w 20"/>
                <a:gd name="T49" fmla="*/ 11 h 32"/>
                <a:gd name="T50" fmla="*/ 10 w 20"/>
                <a:gd name="T51" fmla="*/ 5 h 32"/>
                <a:gd name="T52" fmla="*/ 14 w 20"/>
                <a:gd name="T53" fmla="*/ 3 h 32"/>
                <a:gd name="T54" fmla="*/ 20 w 20"/>
                <a:gd name="T55" fmla="*/ 4 h 32"/>
                <a:gd name="T56" fmla="*/ 20 w 20"/>
                <a:gd name="T57" fmla="*/ 1 h 32"/>
                <a:gd name="T58" fmla="*/ 15 w 20"/>
                <a:gd name="T59" fmla="*/ 0 h 32"/>
                <a:gd name="T60" fmla="*/ 7 w 20"/>
                <a:gd name="T6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32">
                  <a:moveTo>
                    <a:pt x="7" y="3"/>
                  </a:moveTo>
                  <a:cubicBezTo>
                    <a:pt x="5" y="5"/>
                    <a:pt x="4" y="7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9"/>
                    <a:pt x="8" y="32"/>
                    <a:pt x="14" y="32"/>
                  </a:cubicBezTo>
                  <a:cubicBezTo>
                    <a:pt x="16" y="32"/>
                    <a:pt x="18" y="32"/>
                    <a:pt x="20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9"/>
                    <a:pt x="16" y="29"/>
                    <a:pt x="14" y="29"/>
                  </a:cubicBezTo>
                  <a:cubicBezTo>
                    <a:pt x="10" y="29"/>
                    <a:pt x="7" y="26"/>
                    <a:pt x="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5"/>
                    <a:pt x="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8"/>
                    <a:pt x="8" y="6"/>
                    <a:pt x="10" y="5"/>
                  </a:cubicBezTo>
                  <a:cubicBezTo>
                    <a:pt x="11" y="3"/>
                    <a:pt x="13" y="3"/>
                    <a:pt x="14" y="3"/>
                  </a:cubicBezTo>
                  <a:cubicBezTo>
                    <a:pt x="16" y="3"/>
                    <a:pt x="18" y="3"/>
                    <a:pt x="20" y="4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12" y="0"/>
                    <a:pt x="9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790700" y="2865438"/>
              <a:ext cx="101600" cy="146050"/>
            </a:xfrm>
            <a:custGeom>
              <a:avLst/>
              <a:gdLst>
                <a:gd name="T0" fmla="*/ 18 w 22"/>
                <a:gd name="T1" fmla="*/ 0 h 32"/>
                <a:gd name="T2" fmla="*/ 12 w 22"/>
                <a:gd name="T3" fmla="*/ 11 h 32"/>
                <a:gd name="T4" fmla="*/ 11 w 22"/>
                <a:gd name="T5" fmla="*/ 14 h 32"/>
                <a:gd name="T6" fmla="*/ 11 w 22"/>
                <a:gd name="T7" fmla="*/ 14 h 32"/>
                <a:gd name="T8" fmla="*/ 10 w 22"/>
                <a:gd name="T9" fmla="*/ 11 h 32"/>
                <a:gd name="T10" fmla="*/ 4 w 22"/>
                <a:gd name="T11" fmla="*/ 0 h 32"/>
                <a:gd name="T12" fmla="*/ 0 w 22"/>
                <a:gd name="T13" fmla="*/ 0 h 32"/>
                <a:gd name="T14" fmla="*/ 8 w 22"/>
                <a:gd name="T15" fmla="*/ 15 h 32"/>
                <a:gd name="T16" fmla="*/ 2 w 22"/>
                <a:gd name="T17" fmla="*/ 15 h 32"/>
                <a:gd name="T18" fmla="*/ 2 w 22"/>
                <a:gd name="T19" fmla="*/ 18 h 32"/>
                <a:gd name="T20" fmla="*/ 9 w 22"/>
                <a:gd name="T21" fmla="*/ 18 h 32"/>
                <a:gd name="T22" fmla="*/ 9 w 22"/>
                <a:gd name="T23" fmla="*/ 22 h 32"/>
                <a:gd name="T24" fmla="*/ 2 w 22"/>
                <a:gd name="T25" fmla="*/ 22 h 32"/>
                <a:gd name="T26" fmla="*/ 2 w 22"/>
                <a:gd name="T27" fmla="*/ 25 h 32"/>
                <a:gd name="T28" fmla="*/ 9 w 22"/>
                <a:gd name="T29" fmla="*/ 25 h 32"/>
                <a:gd name="T30" fmla="*/ 9 w 22"/>
                <a:gd name="T31" fmla="*/ 32 h 32"/>
                <a:gd name="T32" fmla="*/ 13 w 22"/>
                <a:gd name="T33" fmla="*/ 32 h 32"/>
                <a:gd name="T34" fmla="*/ 13 w 22"/>
                <a:gd name="T35" fmla="*/ 25 h 32"/>
                <a:gd name="T36" fmla="*/ 20 w 22"/>
                <a:gd name="T37" fmla="*/ 25 h 32"/>
                <a:gd name="T38" fmla="*/ 20 w 22"/>
                <a:gd name="T39" fmla="*/ 22 h 32"/>
                <a:gd name="T40" fmla="*/ 13 w 22"/>
                <a:gd name="T41" fmla="*/ 22 h 32"/>
                <a:gd name="T42" fmla="*/ 13 w 22"/>
                <a:gd name="T43" fmla="*/ 18 h 32"/>
                <a:gd name="T44" fmla="*/ 20 w 22"/>
                <a:gd name="T45" fmla="*/ 18 h 32"/>
                <a:gd name="T46" fmla="*/ 20 w 22"/>
                <a:gd name="T47" fmla="*/ 15 h 32"/>
                <a:gd name="T48" fmla="*/ 14 w 22"/>
                <a:gd name="T49" fmla="*/ 15 h 32"/>
                <a:gd name="T50" fmla="*/ 22 w 22"/>
                <a:gd name="T51" fmla="*/ 0 h 32"/>
                <a:gd name="T52" fmla="*/ 18 w 22"/>
                <a:gd name="T5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32">
                  <a:moveTo>
                    <a:pt x="18" y="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0" y="13"/>
                    <a:pt x="1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449388" y="2538413"/>
              <a:ext cx="498475" cy="496888"/>
            </a:xfrm>
            <a:custGeom>
              <a:avLst/>
              <a:gdLst>
                <a:gd name="T0" fmla="*/ 151 w 314"/>
                <a:gd name="T1" fmla="*/ 313 h 313"/>
                <a:gd name="T2" fmla="*/ 160 w 314"/>
                <a:gd name="T3" fmla="*/ 313 h 313"/>
                <a:gd name="T4" fmla="*/ 160 w 314"/>
                <a:gd name="T5" fmla="*/ 162 h 313"/>
                <a:gd name="T6" fmla="*/ 314 w 314"/>
                <a:gd name="T7" fmla="*/ 162 h 313"/>
                <a:gd name="T8" fmla="*/ 314 w 314"/>
                <a:gd name="T9" fmla="*/ 153 h 313"/>
                <a:gd name="T10" fmla="*/ 160 w 314"/>
                <a:gd name="T11" fmla="*/ 153 h 313"/>
                <a:gd name="T12" fmla="*/ 160 w 314"/>
                <a:gd name="T13" fmla="*/ 0 h 313"/>
                <a:gd name="T14" fmla="*/ 151 w 314"/>
                <a:gd name="T15" fmla="*/ 0 h 313"/>
                <a:gd name="T16" fmla="*/ 151 w 314"/>
                <a:gd name="T17" fmla="*/ 153 h 313"/>
                <a:gd name="T18" fmla="*/ 0 w 314"/>
                <a:gd name="T19" fmla="*/ 153 h 313"/>
                <a:gd name="T20" fmla="*/ 0 w 314"/>
                <a:gd name="T21" fmla="*/ 162 h 313"/>
                <a:gd name="T22" fmla="*/ 151 w 314"/>
                <a:gd name="T23" fmla="*/ 162 h 313"/>
                <a:gd name="T24" fmla="*/ 151 w 314"/>
                <a:gd name="T2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313">
                  <a:moveTo>
                    <a:pt x="151" y="313"/>
                  </a:moveTo>
                  <a:lnTo>
                    <a:pt x="160" y="313"/>
                  </a:lnTo>
                  <a:lnTo>
                    <a:pt x="160" y="162"/>
                  </a:lnTo>
                  <a:lnTo>
                    <a:pt x="314" y="162"/>
                  </a:lnTo>
                  <a:lnTo>
                    <a:pt x="314" y="153"/>
                  </a:lnTo>
                  <a:lnTo>
                    <a:pt x="160" y="153"/>
                  </a:lnTo>
                  <a:lnTo>
                    <a:pt x="160" y="0"/>
                  </a:lnTo>
                  <a:lnTo>
                    <a:pt x="151" y="0"/>
                  </a:lnTo>
                  <a:lnTo>
                    <a:pt x="151" y="153"/>
                  </a:lnTo>
                  <a:lnTo>
                    <a:pt x="0" y="153"/>
                  </a:lnTo>
                  <a:lnTo>
                    <a:pt x="0" y="162"/>
                  </a:lnTo>
                  <a:lnTo>
                    <a:pt x="151" y="162"/>
                  </a:lnTo>
                  <a:lnTo>
                    <a:pt x="151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122363" y="3614738"/>
              <a:ext cx="455612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1754188" y="3614738"/>
              <a:ext cx="833437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606550" y="3508375"/>
              <a:ext cx="114300" cy="300038"/>
            </a:xfrm>
            <a:custGeom>
              <a:avLst/>
              <a:gdLst>
                <a:gd name="T0" fmla="*/ 0 w 72"/>
                <a:gd name="T1" fmla="*/ 67 h 189"/>
                <a:gd name="T2" fmla="*/ 0 w 72"/>
                <a:gd name="T3" fmla="*/ 131 h 189"/>
                <a:gd name="T4" fmla="*/ 0 w 72"/>
                <a:gd name="T5" fmla="*/ 189 h 189"/>
                <a:gd name="T6" fmla="*/ 72 w 72"/>
                <a:gd name="T7" fmla="*/ 189 h 189"/>
                <a:gd name="T8" fmla="*/ 72 w 72"/>
                <a:gd name="T9" fmla="*/ 131 h 189"/>
                <a:gd name="T10" fmla="*/ 72 w 72"/>
                <a:gd name="T11" fmla="*/ 67 h 189"/>
                <a:gd name="T12" fmla="*/ 72 w 72"/>
                <a:gd name="T13" fmla="*/ 0 h 189"/>
                <a:gd name="T14" fmla="*/ 0 w 72"/>
                <a:gd name="T15" fmla="*/ 0 h 189"/>
                <a:gd name="T16" fmla="*/ 0 w 72"/>
                <a:gd name="T17" fmla="*/ 6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89">
                  <a:moveTo>
                    <a:pt x="0" y="67"/>
                  </a:moveTo>
                  <a:lnTo>
                    <a:pt x="0" y="131"/>
                  </a:lnTo>
                  <a:lnTo>
                    <a:pt x="0" y="189"/>
                  </a:lnTo>
                  <a:lnTo>
                    <a:pt x="72" y="189"/>
                  </a:lnTo>
                  <a:lnTo>
                    <a:pt x="72" y="131"/>
                  </a:lnTo>
                  <a:lnTo>
                    <a:pt x="72" y="67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39"/>
          <p:cNvGrpSpPr/>
          <p:nvPr/>
        </p:nvGrpSpPr>
        <p:grpSpPr>
          <a:xfrm>
            <a:off x="3118219" y="2180116"/>
            <a:ext cx="1052165" cy="930784"/>
            <a:chOff x="5005388" y="2266950"/>
            <a:chExt cx="1939925" cy="1527175"/>
          </a:xfrm>
          <a:solidFill>
            <a:schemeClr val="bg1"/>
          </a:solidFill>
        </p:grpSpPr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5688013" y="2640013"/>
              <a:ext cx="352425" cy="360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537201" y="3014663"/>
              <a:ext cx="650875" cy="366713"/>
            </a:xfrm>
            <a:custGeom>
              <a:avLst/>
              <a:gdLst>
                <a:gd name="T0" fmla="*/ 180 w 181"/>
                <a:gd name="T1" fmla="*/ 59 h 102"/>
                <a:gd name="T2" fmla="*/ 131 w 181"/>
                <a:gd name="T3" fmla="*/ 2 h 102"/>
                <a:gd name="T4" fmla="*/ 128 w 181"/>
                <a:gd name="T5" fmla="*/ 1 h 102"/>
                <a:gd name="T6" fmla="*/ 121 w 181"/>
                <a:gd name="T7" fmla="*/ 1 h 102"/>
                <a:gd name="T8" fmla="*/ 92 w 181"/>
                <a:gd name="T9" fmla="*/ 51 h 102"/>
                <a:gd name="T10" fmla="*/ 91 w 181"/>
                <a:gd name="T11" fmla="*/ 51 h 102"/>
                <a:gd name="T12" fmla="*/ 91 w 181"/>
                <a:gd name="T13" fmla="*/ 51 h 102"/>
                <a:gd name="T14" fmla="*/ 91 w 181"/>
                <a:gd name="T15" fmla="*/ 51 h 102"/>
                <a:gd name="T16" fmla="*/ 89 w 181"/>
                <a:gd name="T17" fmla="*/ 51 h 102"/>
                <a:gd name="T18" fmla="*/ 60 w 181"/>
                <a:gd name="T19" fmla="*/ 1 h 102"/>
                <a:gd name="T20" fmla="*/ 54 w 181"/>
                <a:gd name="T21" fmla="*/ 1 h 102"/>
                <a:gd name="T22" fmla="*/ 51 w 181"/>
                <a:gd name="T23" fmla="*/ 2 h 102"/>
                <a:gd name="T24" fmla="*/ 2 w 181"/>
                <a:gd name="T25" fmla="*/ 59 h 102"/>
                <a:gd name="T26" fmla="*/ 1 w 181"/>
                <a:gd name="T27" fmla="*/ 74 h 102"/>
                <a:gd name="T28" fmla="*/ 91 w 181"/>
                <a:gd name="T29" fmla="*/ 102 h 102"/>
                <a:gd name="T30" fmla="*/ 91 w 181"/>
                <a:gd name="T31" fmla="*/ 102 h 102"/>
                <a:gd name="T32" fmla="*/ 91 w 181"/>
                <a:gd name="T33" fmla="*/ 102 h 102"/>
                <a:gd name="T34" fmla="*/ 181 w 181"/>
                <a:gd name="T35" fmla="*/ 74 h 102"/>
                <a:gd name="T36" fmla="*/ 180 w 181"/>
                <a:gd name="T37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" h="102">
                  <a:moveTo>
                    <a:pt x="180" y="59"/>
                  </a:moveTo>
                  <a:cubicBezTo>
                    <a:pt x="172" y="15"/>
                    <a:pt x="169" y="12"/>
                    <a:pt x="131" y="2"/>
                  </a:cubicBezTo>
                  <a:cubicBezTo>
                    <a:pt x="130" y="1"/>
                    <a:pt x="129" y="1"/>
                    <a:pt x="128" y="1"/>
                  </a:cubicBezTo>
                  <a:cubicBezTo>
                    <a:pt x="125" y="0"/>
                    <a:pt x="121" y="1"/>
                    <a:pt x="121" y="1"/>
                  </a:cubicBezTo>
                  <a:cubicBezTo>
                    <a:pt x="118" y="15"/>
                    <a:pt x="98" y="43"/>
                    <a:pt x="92" y="51"/>
                  </a:cubicBezTo>
                  <a:cubicBezTo>
                    <a:pt x="92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51"/>
                    <a:pt x="90" y="51"/>
                    <a:pt x="89" y="51"/>
                  </a:cubicBezTo>
                  <a:cubicBezTo>
                    <a:pt x="84" y="43"/>
                    <a:pt x="64" y="15"/>
                    <a:pt x="60" y="1"/>
                  </a:cubicBezTo>
                  <a:cubicBezTo>
                    <a:pt x="60" y="1"/>
                    <a:pt x="57" y="0"/>
                    <a:pt x="54" y="1"/>
                  </a:cubicBezTo>
                  <a:cubicBezTo>
                    <a:pt x="53" y="1"/>
                    <a:pt x="52" y="1"/>
                    <a:pt x="51" y="2"/>
                  </a:cubicBezTo>
                  <a:cubicBezTo>
                    <a:pt x="13" y="12"/>
                    <a:pt x="10" y="15"/>
                    <a:pt x="2" y="59"/>
                  </a:cubicBezTo>
                  <a:cubicBezTo>
                    <a:pt x="0" y="70"/>
                    <a:pt x="1" y="72"/>
                    <a:pt x="1" y="74"/>
                  </a:cubicBezTo>
                  <a:cubicBezTo>
                    <a:pt x="2" y="91"/>
                    <a:pt x="42" y="102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140" y="102"/>
                    <a:pt x="179" y="91"/>
                    <a:pt x="181" y="74"/>
                  </a:cubicBezTo>
                  <a:cubicBezTo>
                    <a:pt x="181" y="72"/>
                    <a:pt x="181" y="70"/>
                    <a:pt x="180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6294438" y="2468563"/>
              <a:ext cx="650875" cy="427038"/>
            </a:xfrm>
            <a:custGeom>
              <a:avLst/>
              <a:gdLst>
                <a:gd name="T0" fmla="*/ 29 w 181"/>
                <a:gd name="T1" fmla="*/ 52 h 119"/>
                <a:gd name="T2" fmla="*/ 29 w 181"/>
                <a:gd name="T3" fmla="*/ 50 h 119"/>
                <a:gd name="T4" fmla="*/ 79 w 181"/>
                <a:gd name="T5" fmla="*/ 0 h 119"/>
                <a:gd name="T6" fmla="*/ 120 w 181"/>
                <a:gd name="T7" fmla="*/ 22 h 119"/>
                <a:gd name="T8" fmla="*/ 134 w 181"/>
                <a:gd name="T9" fmla="*/ 19 h 119"/>
                <a:gd name="T10" fmla="*/ 163 w 181"/>
                <a:gd name="T11" fmla="*/ 47 h 119"/>
                <a:gd name="T12" fmla="*/ 181 w 181"/>
                <a:gd name="T13" fmla="*/ 80 h 119"/>
                <a:gd name="T14" fmla="*/ 146 w 181"/>
                <a:gd name="T15" fmla="*/ 119 h 119"/>
                <a:gd name="T16" fmla="*/ 146 w 181"/>
                <a:gd name="T17" fmla="*/ 119 h 119"/>
                <a:gd name="T18" fmla="*/ 146 w 181"/>
                <a:gd name="T19" fmla="*/ 119 h 119"/>
                <a:gd name="T20" fmla="*/ 34 w 181"/>
                <a:gd name="T21" fmla="*/ 119 h 119"/>
                <a:gd name="T22" fmla="*/ 34 w 181"/>
                <a:gd name="T23" fmla="*/ 119 h 119"/>
                <a:gd name="T24" fmla="*/ 0 w 181"/>
                <a:gd name="T25" fmla="*/ 85 h 119"/>
                <a:gd name="T26" fmla="*/ 29 w 181"/>
                <a:gd name="T27" fmla="*/ 5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119">
                  <a:moveTo>
                    <a:pt x="29" y="52"/>
                  </a:moveTo>
                  <a:cubicBezTo>
                    <a:pt x="29" y="51"/>
                    <a:pt x="29" y="51"/>
                    <a:pt x="29" y="50"/>
                  </a:cubicBezTo>
                  <a:cubicBezTo>
                    <a:pt x="29" y="23"/>
                    <a:pt x="51" y="0"/>
                    <a:pt x="79" y="0"/>
                  </a:cubicBezTo>
                  <a:cubicBezTo>
                    <a:pt x="96" y="0"/>
                    <a:pt x="111" y="9"/>
                    <a:pt x="120" y="22"/>
                  </a:cubicBezTo>
                  <a:cubicBezTo>
                    <a:pt x="124" y="20"/>
                    <a:pt x="129" y="19"/>
                    <a:pt x="134" y="19"/>
                  </a:cubicBezTo>
                  <a:cubicBezTo>
                    <a:pt x="150" y="19"/>
                    <a:pt x="163" y="31"/>
                    <a:pt x="163" y="47"/>
                  </a:cubicBezTo>
                  <a:cubicBezTo>
                    <a:pt x="174" y="54"/>
                    <a:pt x="181" y="66"/>
                    <a:pt x="181" y="80"/>
                  </a:cubicBezTo>
                  <a:cubicBezTo>
                    <a:pt x="181" y="100"/>
                    <a:pt x="166" y="117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15" y="119"/>
                    <a:pt x="0" y="104"/>
                    <a:pt x="0" y="85"/>
                  </a:cubicBezTo>
                  <a:cubicBezTo>
                    <a:pt x="0" y="69"/>
                    <a:pt x="13" y="55"/>
                    <a:pt x="2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6518276" y="2597150"/>
              <a:ext cx="207963" cy="252413"/>
            </a:xfrm>
            <a:custGeom>
              <a:avLst/>
              <a:gdLst>
                <a:gd name="T0" fmla="*/ 0 w 131"/>
                <a:gd name="T1" fmla="*/ 127 h 159"/>
                <a:gd name="T2" fmla="*/ 0 w 131"/>
                <a:gd name="T3" fmla="*/ 32 h 159"/>
                <a:gd name="T4" fmla="*/ 83 w 131"/>
                <a:gd name="T5" fmla="*/ 0 h 159"/>
                <a:gd name="T6" fmla="*/ 131 w 131"/>
                <a:gd name="T7" fmla="*/ 16 h 159"/>
                <a:gd name="T8" fmla="*/ 131 w 131"/>
                <a:gd name="T9" fmla="*/ 145 h 159"/>
                <a:gd name="T10" fmla="*/ 83 w 131"/>
                <a:gd name="T11" fmla="*/ 159 h 159"/>
                <a:gd name="T12" fmla="*/ 0 w 131"/>
                <a:gd name="T13" fmla="*/ 127 h 159"/>
                <a:gd name="T14" fmla="*/ 83 w 131"/>
                <a:gd name="T15" fmla="*/ 138 h 159"/>
                <a:gd name="T16" fmla="*/ 83 w 131"/>
                <a:gd name="T17" fmla="*/ 25 h 159"/>
                <a:gd name="T18" fmla="*/ 29 w 131"/>
                <a:gd name="T19" fmla="*/ 39 h 159"/>
                <a:gd name="T20" fmla="*/ 29 w 131"/>
                <a:gd name="T21" fmla="*/ 116 h 159"/>
                <a:gd name="T22" fmla="*/ 0 w 131"/>
                <a:gd name="T23" fmla="*/ 12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59">
                  <a:moveTo>
                    <a:pt x="0" y="127"/>
                  </a:moveTo>
                  <a:lnTo>
                    <a:pt x="0" y="32"/>
                  </a:lnTo>
                  <a:lnTo>
                    <a:pt x="83" y="0"/>
                  </a:lnTo>
                  <a:lnTo>
                    <a:pt x="131" y="16"/>
                  </a:lnTo>
                  <a:lnTo>
                    <a:pt x="131" y="145"/>
                  </a:lnTo>
                  <a:lnTo>
                    <a:pt x="83" y="159"/>
                  </a:lnTo>
                  <a:lnTo>
                    <a:pt x="0" y="127"/>
                  </a:lnTo>
                  <a:lnTo>
                    <a:pt x="83" y="138"/>
                  </a:lnTo>
                  <a:lnTo>
                    <a:pt x="83" y="25"/>
                  </a:lnTo>
                  <a:lnTo>
                    <a:pt x="29" y="39"/>
                  </a:lnTo>
                  <a:lnTo>
                    <a:pt x="29" y="116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5005388" y="3179763"/>
              <a:ext cx="119063" cy="306388"/>
            </a:xfrm>
            <a:custGeom>
              <a:avLst/>
              <a:gdLst>
                <a:gd name="T0" fmla="*/ 0 w 75"/>
                <a:gd name="T1" fmla="*/ 193 h 193"/>
                <a:gd name="T2" fmla="*/ 75 w 75"/>
                <a:gd name="T3" fmla="*/ 193 h 193"/>
                <a:gd name="T4" fmla="*/ 75 w 75"/>
                <a:gd name="T5" fmla="*/ 0 h 193"/>
                <a:gd name="T6" fmla="*/ 0 w 75"/>
                <a:gd name="T7" fmla="*/ 0 h 193"/>
                <a:gd name="T8" fmla="*/ 0 w 75"/>
                <a:gd name="T9" fmla="*/ 193 h 193"/>
                <a:gd name="T10" fmla="*/ 11 w 75"/>
                <a:gd name="T11" fmla="*/ 11 h 193"/>
                <a:gd name="T12" fmla="*/ 63 w 75"/>
                <a:gd name="T13" fmla="*/ 11 h 193"/>
                <a:gd name="T14" fmla="*/ 63 w 75"/>
                <a:gd name="T15" fmla="*/ 39 h 193"/>
                <a:gd name="T16" fmla="*/ 11 w 75"/>
                <a:gd name="T17" fmla="*/ 39 h 193"/>
                <a:gd name="T18" fmla="*/ 11 w 75"/>
                <a:gd name="T19" fmla="*/ 11 h 193"/>
                <a:gd name="T20" fmla="*/ 11 w 75"/>
                <a:gd name="T21" fmla="*/ 52 h 193"/>
                <a:gd name="T22" fmla="*/ 63 w 75"/>
                <a:gd name="T23" fmla="*/ 52 h 193"/>
                <a:gd name="T24" fmla="*/ 63 w 75"/>
                <a:gd name="T25" fmla="*/ 79 h 193"/>
                <a:gd name="T26" fmla="*/ 11 w 75"/>
                <a:gd name="T27" fmla="*/ 79 h 193"/>
                <a:gd name="T28" fmla="*/ 11 w 75"/>
                <a:gd name="T29" fmla="*/ 52 h 193"/>
                <a:gd name="T30" fmla="*/ 11 w 75"/>
                <a:gd name="T31" fmla="*/ 91 h 193"/>
                <a:gd name="T32" fmla="*/ 63 w 75"/>
                <a:gd name="T33" fmla="*/ 91 h 193"/>
                <a:gd name="T34" fmla="*/ 63 w 75"/>
                <a:gd name="T35" fmla="*/ 120 h 193"/>
                <a:gd name="T36" fmla="*/ 11 w 75"/>
                <a:gd name="T37" fmla="*/ 120 h 193"/>
                <a:gd name="T38" fmla="*/ 11 w 75"/>
                <a:gd name="T39" fmla="*/ 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193">
                  <a:moveTo>
                    <a:pt x="0" y="193"/>
                  </a:moveTo>
                  <a:lnTo>
                    <a:pt x="75" y="193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93"/>
                  </a:lnTo>
                  <a:close/>
                  <a:moveTo>
                    <a:pt x="11" y="11"/>
                  </a:moveTo>
                  <a:lnTo>
                    <a:pt x="63" y="11"/>
                  </a:lnTo>
                  <a:lnTo>
                    <a:pt x="63" y="39"/>
                  </a:lnTo>
                  <a:lnTo>
                    <a:pt x="11" y="39"/>
                  </a:lnTo>
                  <a:lnTo>
                    <a:pt x="11" y="11"/>
                  </a:lnTo>
                  <a:close/>
                  <a:moveTo>
                    <a:pt x="11" y="52"/>
                  </a:moveTo>
                  <a:lnTo>
                    <a:pt x="63" y="52"/>
                  </a:lnTo>
                  <a:lnTo>
                    <a:pt x="63" y="79"/>
                  </a:lnTo>
                  <a:lnTo>
                    <a:pt x="11" y="79"/>
                  </a:lnTo>
                  <a:lnTo>
                    <a:pt x="11" y="52"/>
                  </a:lnTo>
                  <a:close/>
                  <a:moveTo>
                    <a:pt x="11" y="91"/>
                  </a:moveTo>
                  <a:lnTo>
                    <a:pt x="63" y="91"/>
                  </a:lnTo>
                  <a:lnTo>
                    <a:pt x="63" y="120"/>
                  </a:lnTo>
                  <a:lnTo>
                    <a:pt x="11" y="120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5332413" y="3179763"/>
              <a:ext cx="119063" cy="306388"/>
            </a:xfrm>
            <a:custGeom>
              <a:avLst/>
              <a:gdLst>
                <a:gd name="T0" fmla="*/ 0 w 75"/>
                <a:gd name="T1" fmla="*/ 193 h 193"/>
                <a:gd name="T2" fmla="*/ 75 w 75"/>
                <a:gd name="T3" fmla="*/ 193 h 193"/>
                <a:gd name="T4" fmla="*/ 75 w 75"/>
                <a:gd name="T5" fmla="*/ 0 h 193"/>
                <a:gd name="T6" fmla="*/ 0 w 75"/>
                <a:gd name="T7" fmla="*/ 0 h 193"/>
                <a:gd name="T8" fmla="*/ 0 w 75"/>
                <a:gd name="T9" fmla="*/ 193 h 193"/>
                <a:gd name="T10" fmla="*/ 11 w 75"/>
                <a:gd name="T11" fmla="*/ 11 h 193"/>
                <a:gd name="T12" fmla="*/ 66 w 75"/>
                <a:gd name="T13" fmla="*/ 11 h 193"/>
                <a:gd name="T14" fmla="*/ 66 w 75"/>
                <a:gd name="T15" fmla="*/ 39 h 193"/>
                <a:gd name="T16" fmla="*/ 11 w 75"/>
                <a:gd name="T17" fmla="*/ 39 h 193"/>
                <a:gd name="T18" fmla="*/ 11 w 75"/>
                <a:gd name="T19" fmla="*/ 11 h 193"/>
                <a:gd name="T20" fmla="*/ 11 w 75"/>
                <a:gd name="T21" fmla="*/ 52 h 193"/>
                <a:gd name="T22" fmla="*/ 66 w 75"/>
                <a:gd name="T23" fmla="*/ 52 h 193"/>
                <a:gd name="T24" fmla="*/ 66 w 75"/>
                <a:gd name="T25" fmla="*/ 79 h 193"/>
                <a:gd name="T26" fmla="*/ 11 w 75"/>
                <a:gd name="T27" fmla="*/ 79 h 193"/>
                <a:gd name="T28" fmla="*/ 11 w 75"/>
                <a:gd name="T29" fmla="*/ 52 h 193"/>
                <a:gd name="T30" fmla="*/ 11 w 75"/>
                <a:gd name="T31" fmla="*/ 91 h 193"/>
                <a:gd name="T32" fmla="*/ 66 w 75"/>
                <a:gd name="T33" fmla="*/ 91 h 193"/>
                <a:gd name="T34" fmla="*/ 66 w 75"/>
                <a:gd name="T35" fmla="*/ 120 h 193"/>
                <a:gd name="T36" fmla="*/ 11 w 75"/>
                <a:gd name="T37" fmla="*/ 120 h 193"/>
                <a:gd name="T38" fmla="*/ 11 w 75"/>
                <a:gd name="T39" fmla="*/ 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193">
                  <a:moveTo>
                    <a:pt x="0" y="193"/>
                  </a:moveTo>
                  <a:lnTo>
                    <a:pt x="75" y="193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93"/>
                  </a:lnTo>
                  <a:close/>
                  <a:moveTo>
                    <a:pt x="11" y="11"/>
                  </a:moveTo>
                  <a:lnTo>
                    <a:pt x="66" y="11"/>
                  </a:lnTo>
                  <a:lnTo>
                    <a:pt x="66" y="39"/>
                  </a:lnTo>
                  <a:lnTo>
                    <a:pt x="11" y="39"/>
                  </a:lnTo>
                  <a:lnTo>
                    <a:pt x="11" y="11"/>
                  </a:lnTo>
                  <a:close/>
                  <a:moveTo>
                    <a:pt x="11" y="52"/>
                  </a:moveTo>
                  <a:lnTo>
                    <a:pt x="66" y="52"/>
                  </a:lnTo>
                  <a:lnTo>
                    <a:pt x="66" y="79"/>
                  </a:lnTo>
                  <a:lnTo>
                    <a:pt x="11" y="79"/>
                  </a:lnTo>
                  <a:lnTo>
                    <a:pt x="11" y="52"/>
                  </a:lnTo>
                  <a:close/>
                  <a:moveTo>
                    <a:pt x="11" y="91"/>
                  </a:moveTo>
                  <a:lnTo>
                    <a:pt x="66" y="91"/>
                  </a:lnTo>
                  <a:lnTo>
                    <a:pt x="66" y="120"/>
                  </a:lnTo>
                  <a:lnTo>
                    <a:pt x="11" y="120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5102226" y="3133725"/>
              <a:ext cx="252413" cy="452438"/>
            </a:xfrm>
            <a:custGeom>
              <a:avLst/>
              <a:gdLst>
                <a:gd name="T0" fmla="*/ 0 w 159"/>
                <a:gd name="T1" fmla="*/ 285 h 285"/>
                <a:gd name="T2" fmla="*/ 159 w 159"/>
                <a:gd name="T3" fmla="*/ 285 h 285"/>
                <a:gd name="T4" fmla="*/ 159 w 159"/>
                <a:gd name="T5" fmla="*/ 0 h 285"/>
                <a:gd name="T6" fmla="*/ 0 w 159"/>
                <a:gd name="T7" fmla="*/ 0 h 285"/>
                <a:gd name="T8" fmla="*/ 0 w 159"/>
                <a:gd name="T9" fmla="*/ 285 h 285"/>
                <a:gd name="T10" fmla="*/ 16 w 159"/>
                <a:gd name="T11" fmla="*/ 18 h 285"/>
                <a:gd name="T12" fmla="*/ 143 w 159"/>
                <a:gd name="T13" fmla="*/ 18 h 285"/>
                <a:gd name="T14" fmla="*/ 143 w 159"/>
                <a:gd name="T15" fmla="*/ 58 h 285"/>
                <a:gd name="T16" fmla="*/ 16 w 159"/>
                <a:gd name="T17" fmla="*/ 58 h 285"/>
                <a:gd name="T18" fmla="*/ 16 w 159"/>
                <a:gd name="T19" fmla="*/ 18 h 285"/>
                <a:gd name="T20" fmla="*/ 16 w 159"/>
                <a:gd name="T21" fmla="*/ 77 h 285"/>
                <a:gd name="T22" fmla="*/ 143 w 159"/>
                <a:gd name="T23" fmla="*/ 77 h 285"/>
                <a:gd name="T24" fmla="*/ 143 w 159"/>
                <a:gd name="T25" fmla="*/ 117 h 285"/>
                <a:gd name="T26" fmla="*/ 16 w 159"/>
                <a:gd name="T27" fmla="*/ 117 h 285"/>
                <a:gd name="T28" fmla="*/ 16 w 159"/>
                <a:gd name="T29" fmla="*/ 77 h 285"/>
                <a:gd name="T30" fmla="*/ 16 w 159"/>
                <a:gd name="T31" fmla="*/ 133 h 285"/>
                <a:gd name="T32" fmla="*/ 143 w 159"/>
                <a:gd name="T33" fmla="*/ 133 h 285"/>
                <a:gd name="T34" fmla="*/ 143 w 159"/>
                <a:gd name="T35" fmla="*/ 174 h 285"/>
                <a:gd name="T36" fmla="*/ 16 w 159"/>
                <a:gd name="T37" fmla="*/ 174 h 285"/>
                <a:gd name="T38" fmla="*/ 16 w 159"/>
                <a:gd name="T39" fmla="*/ 13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9" h="285">
                  <a:moveTo>
                    <a:pt x="0" y="285"/>
                  </a:moveTo>
                  <a:lnTo>
                    <a:pt x="159" y="28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285"/>
                  </a:lnTo>
                  <a:close/>
                  <a:moveTo>
                    <a:pt x="16" y="18"/>
                  </a:moveTo>
                  <a:lnTo>
                    <a:pt x="143" y="18"/>
                  </a:lnTo>
                  <a:lnTo>
                    <a:pt x="143" y="58"/>
                  </a:lnTo>
                  <a:lnTo>
                    <a:pt x="16" y="58"/>
                  </a:lnTo>
                  <a:lnTo>
                    <a:pt x="16" y="18"/>
                  </a:lnTo>
                  <a:close/>
                  <a:moveTo>
                    <a:pt x="16" y="77"/>
                  </a:moveTo>
                  <a:lnTo>
                    <a:pt x="143" y="77"/>
                  </a:lnTo>
                  <a:lnTo>
                    <a:pt x="143" y="117"/>
                  </a:lnTo>
                  <a:lnTo>
                    <a:pt x="16" y="117"/>
                  </a:lnTo>
                  <a:lnTo>
                    <a:pt x="16" y="77"/>
                  </a:lnTo>
                  <a:close/>
                  <a:moveTo>
                    <a:pt x="16" y="133"/>
                  </a:moveTo>
                  <a:lnTo>
                    <a:pt x="143" y="133"/>
                  </a:lnTo>
                  <a:lnTo>
                    <a:pt x="143" y="174"/>
                  </a:lnTo>
                  <a:lnTo>
                    <a:pt x="16" y="174"/>
                  </a:lnTo>
                  <a:lnTo>
                    <a:pt x="1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5087938" y="2266950"/>
              <a:ext cx="1254125" cy="812800"/>
            </a:xfrm>
            <a:custGeom>
              <a:avLst/>
              <a:gdLst>
                <a:gd name="T0" fmla="*/ 44 w 349"/>
                <a:gd name="T1" fmla="*/ 226 h 226"/>
                <a:gd name="T2" fmla="*/ 44 w 349"/>
                <a:gd name="T3" fmla="*/ 213 h 226"/>
                <a:gd name="T4" fmla="*/ 212 w 349"/>
                <a:gd name="T5" fmla="*/ 44 h 226"/>
                <a:gd name="T6" fmla="*/ 321 w 349"/>
                <a:gd name="T7" fmla="*/ 84 h 226"/>
                <a:gd name="T8" fmla="*/ 349 w 349"/>
                <a:gd name="T9" fmla="*/ 51 h 226"/>
                <a:gd name="T10" fmla="*/ 212 w 349"/>
                <a:gd name="T11" fmla="*/ 0 h 226"/>
                <a:gd name="T12" fmla="*/ 0 w 349"/>
                <a:gd name="T13" fmla="*/ 213 h 226"/>
                <a:gd name="T14" fmla="*/ 0 w 349"/>
                <a:gd name="T15" fmla="*/ 226 h 226"/>
                <a:gd name="T16" fmla="*/ 44 w 349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226">
                  <a:moveTo>
                    <a:pt x="44" y="226"/>
                  </a:moveTo>
                  <a:cubicBezTo>
                    <a:pt x="44" y="222"/>
                    <a:pt x="44" y="217"/>
                    <a:pt x="44" y="213"/>
                  </a:cubicBezTo>
                  <a:cubicBezTo>
                    <a:pt x="44" y="120"/>
                    <a:pt x="119" y="44"/>
                    <a:pt x="212" y="44"/>
                  </a:cubicBezTo>
                  <a:cubicBezTo>
                    <a:pt x="254" y="44"/>
                    <a:pt x="292" y="59"/>
                    <a:pt x="321" y="84"/>
                  </a:cubicBezTo>
                  <a:cubicBezTo>
                    <a:pt x="326" y="70"/>
                    <a:pt x="336" y="58"/>
                    <a:pt x="349" y="51"/>
                  </a:cubicBezTo>
                  <a:cubicBezTo>
                    <a:pt x="312" y="19"/>
                    <a:pt x="264" y="0"/>
                    <a:pt x="212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217"/>
                    <a:pt x="0" y="222"/>
                    <a:pt x="0" y="226"/>
                  </a:cubicBezTo>
                  <a:lnTo>
                    <a:pt x="4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5461001" y="2949575"/>
              <a:ext cx="1154113" cy="844550"/>
            </a:xfrm>
            <a:custGeom>
              <a:avLst/>
              <a:gdLst>
                <a:gd name="T0" fmla="*/ 319 w 321"/>
                <a:gd name="T1" fmla="*/ 0 h 235"/>
                <a:gd name="T2" fmla="*/ 275 w 321"/>
                <a:gd name="T3" fmla="*/ 0 h 235"/>
                <a:gd name="T4" fmla="*/ 277 w 321"/>
                <a:gd name="T5" fmla="*/ 23 h 235"/>
                <a:gd name="T6" fmla="*/ 108 w 321"/>
                <a:gd name="T7" fmla="*/ 191 h 235"/>
                <a:gd name="T8" fmla="*/ 25 w 321"/>
                <a:gd name="T9" fmla="*/ 169 h 235"/>
                <a:gd name="T10" fmla="*/ 0 w 321"/>
                <a:gd name="T11" fmla="*/ 206 h 235"/>
                <a:gd name="T12" fmla="*/ 108 w 321"/>
                <a:gd name="T13" fmla="*/ 235 h 235"/>
                <a:gd name="T14" fmla="*/ 321 w 321"/>
                <a:gd name="T15" fmla="*/ 23 h 235"/>
                <a:gd name="T16" fmla="*/ 319 w 321"/>
                <a:gd name="T1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1" h="235">
                  <a:moveTo>
                    <a:pt x="319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6" y="7"/>
                    <a:pt x="277" y="15"/>
                    <a:pt x="277" y="23"/>
                  </a:cubicBezTo>
                  <a:cubicBezTo>
                    <a:pt x="277" y="116"/>
                    <a:pt x="201" y="191"/>
                    <a:pt x="108" y="191"/>
                  </a:cubicBezTo>
                  <a:cubicBezTo>
                    <a:pt x="78" y="191"/>
                    <a:pt x="50" y="183"/>
                    <a:pt x="25" y="169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32" y="224"/>
                    <a:pt x="69" y="235"/>
                    <a:pt x="108" y="235"/>
                  </a:cubicBezTo>
                  <a:cubicBezTo>
                    <a:pt x="225" y="235"/>
                    <a:pt x="321" y="140"/>
                    <a:pt x="321" y="23"/>
                  </a:cubicBezTo>
                  <a:cubicBezTo>
                    <a:pt x="321" y="15"/>
                    <a:pt x="320" y="7"/>
                    <a:pt x="3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6180138" y="2389188"/>
              <a:ext cx="201613" cy="207963"/>
            </a:xfrm>
            <a:custGeom>
              <a:avLst/>
              <a:gdLst>
                <a:gd name="T0" fmla="*/ 122 w 127"/>
                <a:gd name="T1" fmla="*/ 0 h 131"/>
                <a:gd name="T2" fmla="*/ 127 w 127"/>
                <a:gd name="T3" fmla="*/ 127 h 131"/>
                <a:gd name="T4" fmla="*/ 0 w 127"/>
                <a:gd name="T5" fmla="*/ 131 h 131"/>
                <a:gd name="T6" fmla="*/ 122 w 12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31">
                  <a:moveTo>
                    <a:pt x="122" y="0"/>
                  </a:moveTo>
                  <a:lnTo>
                    <a:pt x="127" y="127"/>
                  </a:lnTo>
                  <a:lnTo>
                    <a:pt x="0" y="131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386388" y="3506788"/>
              <a:ext cx="201613" cy="238125"/>
            </a:xfrm>
            <a:custGeom>
              <a:avLst/>
              <a:gdLst>
                <a:gd name="T0" fmla="*/ 25 w 127"/>
                <a:gd name="T1" fmla="*/ 150 h 150"/>
                <a:gd name="T2" fmla="*/ 0 w 127"/>
                <a:gd name="T3" fmla="*/ 23 h 150"/>
                <a:gd name="T4" fmla="*/ 127 w 127"/>
                <a:gd name="T5" fmla="*/ 0 h 150"/>
                <a:gd name="T6" fmla="*/ 25 w 127"/>
                <a:gd name="T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50">
                  <a:moveTo>
                    <a:pt x="25" y="150"/>
                  </a:moveTo>
                  <a:lnTo>
                    <a:pt x="0" y="23"/>
                  </a:lnTo>
                  <a:lnTo>
                    <a:pt x="127" y="0"/>
                  </a:lnTo>
                  <a:lnTo>
                    <a:pt x="25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64"/>
          <p:cNvGrpSpPr/>
          <p:nvPr/>
        </p:nvGrpSpPr>
        <p:grpSpPr>
          <a:xfrm>
            <a:off x="5508535" y="1982682"/>
            <a:ext cx="947587" cy="806962"/>
            <a:chOff x="4116388" y="1422400"/>
            <a:chExt cx="760412" cy="576263"/>
          </a:xfrm>
          <a:solidFill>
            <a:schemeClr val="bg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4116388" y="1422400"/>
              <a:ext cx="668337" cy="519113"/>
            </a:xfrm>
            <a:custGeom>
              <a:avLst/>
              <a:gdLst>
                <a:gd name="T0" fmla="*/ 48 w 176"/>
                <a:gd name="T1" fmla="*/ 136 h 136"/>
                <a:gd name="T2" fmla="*/ 119 w 176"/>
                <a:gd name="T3" fmla="*/ 136 h 136"/>
                <a:gd name="T4" fmla="*/ 111 w 176"/>
                <a:gd name="T5" fmla="*/ 109 h 136"/>
                <a:gd name="T6" fmla="*/ 111 w 176"/>
                <a:gd name="T7" fmla="*/ 109 h 136"/>
                <a:gd name="T8" fmla="*/ 15 w 176"/>
                <a:gd name="T9" fmla="*/ 109 h 136"/>
                <a:gd name="T10" fmla="*/ 10 w 176"/>
                <a:gd name="T11" fmla="*/ 104 h 136"/>
                <a:gd name="T12" fmla="*/ 10 w 176"/>
                <a:gd name="T13" fmla="*/ 13 h 136"/>
                <a:gd name="T14" fmla="*/ 15 w 176"/>
                <a:gd name="T15" fmla="*/ 9 h 136"/>
                <a:gd name="T16" fmla="*/ 162 w 176"/>
                <a:gd name="T17" fmla="*/ 9 h 136"/>
                <a:gd name="T18" fmla="*/ 167 w 176"/>
                <a:gd name="T19" fmla="*/ 13 h 136"/>
                <a:gd name="T20" fmla="*/ 167 w 176"/>
                <a:gd name="T21" fmla="*/ 62 h 136"/>
                <a:gd name="T22" fmla="*/ 176 w 176"/>
                <a:gd name="T23" fmla="*/ 65 h 136"/>
                <a:gd name="T24" fmla="*/ 176 w 176"/>
                <a:gd name="T25" fmla="*/ 5 h 136"/>
                <a:gd name="T26" fmla="*/ 171 w 176"/>
                <a:gd name="T27" fmla="*/ 0 h 136"/>
                <a:gd name="T28" fmla="*/ 6 w 176"/>
                <a:gd name="T29" fmla="*/ 0 h 136"/>
                <a:gd name="T30" fmla="*/ 0 w 176"/>
                <a:gd name="T31" fmla="*/ 5 h 136"/>
                <a:gd name="T32" fmla="*/ 0 w 176"/>
                <a:gd name="T33" fmla="*/ 112 h 136"/>
                <a:gd name="T34" fmla="*/ 6 w 176"/>
                <a:gd name="T35" fmla="*/ 117 h 136"/>
                <a:gd name="T36" fmla="*/ 60 w 176"/>
                <a:gd name="T37" fmla="*/ 117 h 136"/>
                <a:gd name="T38" fmla="*/ 60 w 176"/>
                <a:gd name="T39" fmla="*/ 125 h 136"/>
                <a:gd name="T40" fmla="*/ 48 w 176"/>
                <a:gd name="T4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36">
                  <a:moveTo>
                    <a:pt x="48" y="136"/>
                  </a:moveTo>
                  <a:cubicBezTo>
                    <a:pt x="87" y="136"/>
                    <a:pt x="108" y="136"/>
                    <a:pt x="119" y="136"/>
                  </a:cubicBezTo>
                  <a:cubicBezTo>
                    <a:pt x="114" y="128"/>
                    <a:pt x="111" y="119"/>
                    <a:pt x="111" y="10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2" y="109"/>
                    <a:pt x="10" y="107"/>
                    <a:pt x="10" y="10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1"/>
                    <a:pt x="12" y="9"/>
                    <a:pt x="15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5" y="9"/>
                    <a:pt x="167" y="11"/>
                    <a:pt x="167" y="13"/>
                  </a:cubicBezTo>
                  <a:cubicBezTo>
                    <a:pt x="167" y="34"/>
                    <a:pt x="167" y="50"/>
                    <a:pt x="167" y="62"/>
                  </a:cubicBezTo>
                  <a:cubicBezTo>
                    <a:pt x="170" y="63"/>
                    <a:pt x="173" y="64"/>
                    <a:pt x="176" y="65"/>
                  </a:cubicBezTo>
                  <a:cubicBezTo>
                    <a:pt x="176" y="5"/>
                    <a:pt x="176" y="5"/>
                    <a:pt x="176" y="5"/>
                  </a:cubicBezTo>
                  <a:cubicBezTo>
                    <a:pt x="176" y="2"/>
                    <a:pt x="174" y="0"/>
                    <a:pt x="17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48" y="136"/>
                    <a:pt x="48" y="136"/>
                    <a:pt x="48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4557713" y="1674813"/>
              <a:ext cx="319087" cy="323850"/>
            </a:xfrm>
            <a:custGeom>
              <a:avLst/>
              <a:gdLst>
                <a:gd name="T0" fmla="*/ 42 w 84"/>
                <a:gd name="T1" fmla="*/ 0 h 85"/>
                <a:gd name="T2" fmla="*/ 0 w 84"/>
                <a:gd name="T3" fmla="*/ 43 h 85"/>
                <a:gd name="T4" fmla="*/ 42 w 84"/>
                <a:gd name="T5" fmla="*/ 85 h 85"/>
                <a:gd name="T6" fmla="*/ 84 w 84"/>
                <a:gd name="T7" fmla="*/ 43 h 85"/>
                <a:gd name="T8" fmla="*/ 42 w 84"/>
                <a:gd name="T9" fmla="*/ 0 h 85"/>
                <a:gd name="T10" fmla="*/ 42 w 84"/>
                <a:gd name="T11" fmla="*/ 79 h 85"/>
                <a:gd name="T12" fmla="*/ 6 w 84"/>
                <a:gd name="T13" fmla="*/ 43 h 85"/>
                <a:gd name="T14" fmla="*/ 42 w 84"/>
                <a:gd name="T15" fmla="*/ 7 h 85"/>
                <a:gd name="T16" fmla="*/ 78 w 84"/>
                <a:gd name="T17" fmla="*/ 43 h 85"/>
                <a:gd name="T18" fmla="*/ 42 w 84"/>
                <a:gd name="T19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5">
                  <a:moveTo>
                    <a:pt x="42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2" y="85"/>
                  </a:cubicBezTo>
                  <a:cubicBezTo>
                    <a:pt x="66" y="85"/>
                    <a:pt x="84" y="66"/>
                    <a:pt x="84" y="43"/>
                  </a:cubicBezTo>
                  <a:cubicBezTo>
                    <a:pt x="84" y="19"/>
                    <a:pt x="66" y="0"/>
                    <a:pt x="42" y="0"/>
                  </a:cubicBezTo>
                  <a:close/>
                  <a:moveTo>
                    <a:pt x="42" y="79"/>
                  </a:moveTo>
                  <a:cubicBezTo>
                    <a:pt x="22" y="79"/>
                    <a:pt x="6" y="63"/>
                    <a:pt x="6" y="43"/>
                  </a:cubicBezTo>
                  <a:cubicBezTo>
                    <a:pt x="6" y="23"/>
                    <a:pt x="22" y="7"/>
                    <a:pt x="42" y="7"/>
                  </a:cubicBezTo>
                  <a:cubicBezTo>
                    <a:pt x="62" y="7"/>
                    <a:pt x="78" y="23"/>
                    <a:pt x="78" y="43"/>
                  </a:cubicBezTo>
                  <a:cubicBezTo>
                    <a:pt x="78" y="63"/>
                    <a:pt x="62" y="79"/>
                    <a:pt x="42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4713288" y="1735138"/>
              <a:ext cx="98425" cy="153988"/>
            </a:xfrm>
            <a:custGeom>
              <a:avLst/>
              <a:gdLst>
                <a:gd name="T0" fmla="*/ 48 w 62"/>
                <a:gd name="T1" fmla="*/ 0 h 97"/>
                <a:gd name="T2" fmla="*/ 0 w 62"/>
                <a:gd name="T3" fmla="*/ 48 h 97"/>
                <a:gd name="T4" fmla="*/ 48 w 62"/>
                <a:gd name="T5" fmla="*/ 97 h 97"/>
                <a:gd name="T6" fmla="*/ 62 w 62"/>
                <a:gd name="T7" fmla="*/ 82 h 97"/>
                <a:gd name="T8" fmla="*/ 28 w 62"/>
                <a:gd name="T9" fmla="*/ 48 h 97"/>
                <a:gd name="T10" fmla="*/ 62 w 62"/>
                <a:gd name="T11" fmla="*/ 15 h 97"/>
                <a:gd name="T12" fmla="*/ 48 w 6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97">
                  <a:moveTo>
                    <a:pt x="48" y="0"/>
                  </a:moveTo>
                  <a:lnTo>
                    <a:pt x="0" y="48"/>
                  </a:lnTo>
                  <a:lnTo>
                    <a:pt x="48" y="97"/>
                  </a:lnTo>
                  <a:lnTo>
                    <a:pt x="62" y="82"/>
                  </a:lnTo>
                  <a:lnTo>
                    <a:pt x="28" y="48"/>
                  </a:lnTo>
                  <a:lnTo>
                    <a:pt x="62" y="15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4625975" y="1789113"/>
              <a:ext cx="98425" cy="152400"/>
            </a:xfrm>
            <a:custGeom>
              <a:avLst/>
              <a:gdLst>
                <a:gd name="T0" fmla="*/ 0 w 62"/>
                <a:gd name="T1" fmla="*/ 14 h 96"/>
                <a:gd name="T2" fmla="*/ 33 w 62"/>
                <a:gd name="T3" fmla="*/ 48 h 96"/>
                <a:gd name="T4" fmla="*/ 0 w 62"/>
                <a:gd name="T5" fmla="*/ 82 h 96"/>
                <a:gd name="T6" fmla="*/ 14 w 62"/>
                <a:gd name="T7" fmla="*/ 96 h 96"/>
                <a:gd name="T8" fmla="*/ 62 w 62"/>
                <a:gd name="T9" fmla="*/ 48 h 96"/>
                <a:gd name="T10" fmla="*/ 14 w 62"/>
                <a:gd name="T11" fmla="*/ 0 h 96"/>
                <a:gd name="T12" fmla="*/ 0 w 62"/>
                <a:gd name="T13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96">
                  <a:moveTo>
                    <a:pt x="0" y="14"/>
                  </a:moveTo>
                  <a:lnTo>
                    <a:pt x="33" y="48"/>
                  </a:lnTo>
                  <a:lnTo>
                    <a:pt x="0" y="82"/>
                  </a:lnTo>
                  <a:lnTo>
                    <a:pt x="14" y="96"/>
                  </a:lnTo>
                  <a:lnTo>
                    <a:pt x="62" y="48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71"/>
          <p:cNvGrpSpPr/>
          <p:nvPr/>
        </p:nvGrpSpPr>
        <p:grpSpPr>
          <a:xfrm>
            <a:off x="10460582" y="2040758"/>
            <a:ext cx="697789" cy="1111624"/>
            <a:chOff x="7905750" y="73025"/>
            <a:chExt cx="1330326" cy="1885950"/>
          </a:xfrm>
          <a:solidFill>
            <a:schemeClr val="bg1"/>
          </a:solidFill>
        </p:grpSpPr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7908925" y="73025"/>
              <a:ext cx="446088" cy="293688"/>
            </a:xfrm>
            <a:custGeom>
              <a:avLst/>
              <a:gdLst>
                <a:gd name="T0" fmla="*/ 19 w 118"/>
                <a:gd name="T1" fmla="*/ 34 h 78"/>
                <a:gd name="T2" fmla="*/ 19 w 118"/>
                <a:gd name="T3" fmla="*/ 33 h 78"/>
                <a:gd name="T4" fmla="*/ 51 w 118"/>
                <a:gd name="T5" fmla="*/ 0 h 78"/>
                <a:gd name="T6" fmla="*/ 78 w 118"/>
                <a:gd name="T7" fmla="*/ 15 h 78"/>
                <a:gd name="T8" fmla="*/ 87 w 118"/>
                <a:gd name="T9" fmla="*/ 12 h 78"/>
                <a:gd name="T10" fmla="*/ 106 w 118"/>
                <a:gd name="T11" fmla="*/ 31 h 78"/>
                <a:gd name="T12" fmla="*/ 118 w 118"/>
                <a:gd name="T13" fmla="*/ 53 h 78"/>
                <a:gd name="T14" fmla="*/ 95 w 118"/>
                <a:gd name="T15" fmla="*/ 78 h 78"/>
                <a:gd name="T16" fmla="*/ 95 w 118"/>
                <a:gd name="T17" fmla="*/ 78 h 78"/>
                <a:gd name="T18" fmla="*/ 95 w 118"/>
                <a:gd name="T19" fmla="*/ 78 h 78"/>
                <a:gd name="T20" fmla="*/ 22 w 118"/>
                <a:gd name="T21" fmla="*/ 78 h 78"/>
                <a:gd name="T22" fmla="*/ 22 w 118"/>
                <a:gd name="T23" fmla="*/ 78 h 78"/>
                <a:gd name="T24" fmla="*/ 0 w 118"/>
                <a:gd name="T25" fmla="*/ 56 h 78"/>
                <a:gd name="T26" fmla="*/ 19 w 118"/>
                <a:gd name="T27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78">
                  <a:moveTo>
                    <a:pt x="19" y="34"/>
                  </a:moveTo>
                  <a:cubicBezTo>
                    <a:pt x="19" y="34"/>
                    <a:pt x="19" y="33"/>
                    <a:pt x="19" y="33"/>
                  </a:cubicBezTo>
                  <a:cubicBezTo>
                    <a:pt x="19" y="15"/>
                    <a:pt x="33" y="0"/>
                    <a:pt x="51" y="0"/>
                  </a:cubicBezTo>
                  <a:cubicBezTo>
                    <a:pt x="63" y="0"/>
                    <a:pt x="73" y="6"/>
                    <a:pt x="78" y="15"/>
                  </a:cubicBezTo>
                  <a:cubicBezTo>
                    <a:pt x="81" y="13"/>
                    <a:pt x="84" y="12"/>
                    <a:pt x="87" y="12"/>
                  </a:cubicBezTo>
                  <a:cubicBezTo>
                    <a:pt x="98" y="12"/>
                    <a:pt x="106" y="21"/>
                    <a:pt x="106" y="31"/>
                  </a:cubicBezTo>
                  <a:cubicBezTo>
                    <a:pt x="113" y="36"/>
                    <a:pt x="118" y="43"/>
                    <a:pt x="118" y="53"/>
                  </a:cubicBezTo>
                  <a:cubicBezTo>
                    <a:pt x="118" y="66"/>
                    <a:pt x="108" y="77"/>
                    <a:pt x="95" y="78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10" y="78"/>
                    <a:pt x="0" y="68"/>
                    <a:pt x="0" y="56"/>
                  </a:cubicBezTo>
                  <a:cubicBezTo>
                    <a:pt x="0" y="45"/>
                    <a:pt x="8" y="36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7905750" y="600075"/>
              <a:ext cx="877888" cy="1358900"/>
            </a:xfrm>
            <a:custGeom>
              <a:avLst/>
              <a:gdLst>
                <a:gd name="T0" fmla="*/ 393 w 553"/>
                <a:gd name="T1" fmla="*/ 0 h 856"/>
                <a:gd name="T2" fmla="*/ 162 w 553"/>
                <a:gd name="T3" fmla="*/ 0 h 856"/>
                <a:gd name="T4" fmla="*/ 162 w 553"/>
                <a:gd name="T5" fmla="*/ 93 h 856"/>
                <a:gd name="T6" fmla="*/ 0 w 553"/>
                <a:gd name="T7" fmla="*/ 93 h 856"/>
                <a:gd name="T8" fmla="*/ 0 w 553"/>
                <a:gd name="T9" fmla="*/ 115 h 856"/>
                <a:gd name="T10" fmla="*/ 29 w 553"/>
                <a:gd name="T11" fmla="*/ 115 h 856"/>
                <a:gd name="T12" fmla="*/ 29 w 553"/>
                <a:gd name="T13" fmla="*/ 856 h 856"/>
                <a:gd name="T14" fmla="*/ 229 w 553"/>
                <a:gd name="T15" fmla="*/ 856 h 856"/>
                <a:gd name="T16" fmla="*/ 229 w 553"/>
                <a:gd name="T17" fmla="*/ 713 h 856"/>
                <a:gd name="T18" fmla="*/ 326 w 553"/>
                <a:gd name="T19" fmla="*/ 713 h 856"/>
                <a:gd name="T20" fmla="*/ 326 w 553"/>
                <a:gd name="T21" fmla="*/ 856 h 856"/>
                <a:gd name="T22" fmla="*/ 524 w 553"/>
                <a:gd name="T23" fmla="*/ 856 h 856"/>
                <a:gd name="T24" fmla="*/ 524 w 553"/>
                <a:gd name="T25" fmla="*/ 115 h 856"/>
                <a:gd name="T26" fmla="*/ 553 w 553"/>
                <a:gd name="T27" fmla="*/ 115 h 856"/>
                <a:gd name="T28" fmla="*/ 553 w 553"/>
                <a:gd name="T29" fmla="*/ 93 h 856"/>
                <a:gd name="T30" fmla="*/ 393 w 553"/>
                <a:gd name="T31" fmla="*/ 93 h 856"/>
                <a:gd name="T32" fmla="*/ 393 w 553"/>
                <a:gd name="T33" fmla="*/ 0 h 856"/>
                <a:gd name="T34" fmla="*/ 469 w 553"/>
                <a:gd name="T35" fmla="*/ 659 h 856"/>
                <a:gd name="T36" fmla="*/ 88 w 553"/>
                <a:gd name="T37" fmla="*/ 659 h 856"/>
                <a:gd name="T38" fmla="*/ 88 w 553"/>
                <a:gd name="T39" fmla="*/ 583 h 856"/>
                <a:gd name="T40" fmla="*/ 469 w 553"/>
                <a:gd name="T41" fmla="*/ 583 h 856"/>
                <a:gd name="T42" fmla="*/ 469 w 553"/>
                <a:gd name="T43" fmla="*/ 659 h 856"/>
                <a:gd name="T44" fmla="*/ 469 w 553"/>
                <a:gd name="T45" fmla="*/ 525 h 856"/>
                <a:gd name="T46" fmla="*/ 88 w 553"/>
                <a:gd name="T47" fmla="*/ 525 h 856"/>
                <a:gd name="T48" fmla="*/ 88 w 553"/>
                <a:gd name="T49" fmla="*/ 449 h 856"/>
                <a:gd name="T50" fmla="*/ 469 w 553"/>
                <a:gd name="T51" fmla="*/ 449 h 856"/>
                <a:gd name="T52" fmla="*/ 469 w 553"/>
                <a:gd name="T53" fmla="*/ 525 h 856"/>
                <a:gd name="T54" fmla="*/ 469 w 553"/>
                <a:gd name="T55" fmla="*/ 390 h 856"/>
                <a:gd name="T56" fmla="*/ 88 w 553"/>
                <a:gd name="T57" fmla="*/ 390 h 856"/>
                <a:gd name="T58" fmla="*/ 88 w 553"/>
                <a:gd name="T59" fmla="*/ 316 h 856"/>
                <a:gd name="T60" fmla="*/ 469 w 553"/>
                <a:gd name="T61" fmla="*/ 316 h 856"/>
                <a:gd name="T62" fmla="*/ 469 w 553"/>
                <a:gd name="T63" fmla="*/ 390 h 856"/>
                <a:gd name="T64" fmla="*/ 469 w 553"/>
                <a:gd name="T65" fmla="*/ 183 h 856"/>
                <a:gd name="T66" fmla="*/ 469 w 553"/>
                <a:gd name="T67" fmla="*/ 257 h 856"/>
                <a:gd name="T68" fmla="*/ 88 w 553"/>
                <a:gd name="T69" fmla="*/ 257 h 856"/>
                <a:gd name="T70" fmla="*/ 88 w 553"/>
                <a:gd name="T71" fmla="*/ 183 h 856"/>
                <a:gd name="T72" fmla="*/ 469 w 553"/>
                <a:gd name="T73" fmla="*/ 18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3" h="856">
                  <a:moveTo>
                    <a:pt x="393" y="0"/>
                  </a:moveTo>
                  <a:lnTo>
                    <a:pt x="162" y="0"/>
                  </a:lnTo>
                  <a:lnTo>
                    <a:pt x="162" y="93"/>
                  </a:lnTo>
                  <a:lnTo>
                    <a:pt x="0" y="93"/>
                  </a:lnTo>
                  <a:lnTo>
                    <a:pt x="0" y="115"/>
                  </a:lnTo>
                  <a:lnTo>
                    <a:pt x="29" y="115"/>
                  </a:lnTo>
                  <a:lnTo>
                    <a:pt x="29" y="856"/>
                  </a:lnTo>
                  <a:lnTo>
                    <a:pt x="229" y="856"/>
                  </a:lnTo>
                  <a:lnTo>
                    <a:pt x="229" y="713"/>
                  </a:lnTo>
                  <a:lnTo>
                    <a:pt x="326" y="713"/>
                  </a:lnTo>
                  <a:lnTo>
                    <a:pt x="326" y="856"/>
                  </a:lnTo>
                  <a:lnTo>
                    <a:pt x="524" y="856"/>
                  </a:lnTo>
                  <a:lnTo>
                    <a:pt x="524" y="115"/>
                  </a:lnTo>
                  <a:lnTo>
                    <a:pt x="553" y="115"/>
                  </a:lnTo>
                  <a:lnTo>
                    <a:pt x="553" y="93"/>
                  </a:lnTo>
                  <a:lnTo>
                    <a:pt x="393" y="93"/>
                  </a:lnTo>
                  <a:lnTo>
                    <a:pt x="393" y="0"/>
                  </a:lnTo>
                  <a:close/>
                  <a:moveTo>
                    <a:pt x="469" y="659"/>
                  </a:moveTo>
                  <a:lnTo>
                    <a:pt x="88" y="659"/>
                  </a:lnTo>
                  <a:lnTo>
                    <a:pt x="88" y="583"/>
                  </a:lnTo>
                  <a:lnTo>
                    <a:pt x="469" y="583"/>
                  </a:lnTo>
                  <a:lnTo>
                    <a:pt x="469" y="659"/>
                  </a:lnTo>
                  <a:close/>
                  <a:moveTo>
                    <a:pt x="469" y="525"/>
                  </a:moveTo>
                  <a:lnTo>
                    <a:pt x="88" y="525"/>
                  </a:lnTo>
                  <a:lnTo>
                    <a:pt x="88" y="449"/>
                  </a:lnTo>
                  <a:lnTo>
                    <a:pt x="469" y="449"/>
                  </a:lnTo>
                  <a:lnTo>
                    <a:pt x="469" y="525"/>
                  </a:lnTo>
                  <a:close/>
                  <a:moveTo>
                    <a:pt x="469" y="390"/>
                  </a:moveTo>
                  <a:lnTo>
                    <a:pt x="88" y="390"/>
                  </a:lnTo>
                  <a:lnTo>
                    <a:pt x="88" y="316"/>
                  </a:lnTo>
                  <a:lnTo>
                    <a:pt x="469" y="316"/>
                  </a:lnTo>
                  <a:lnTo>
                    <a:pt x="469" y="390"/>
                  </a:lnTo>
                  <a:close/>
                  <a:moveTo>
                    <a:pt x="469" y="183"/>
                  </a:moveTo>
                  <a:lnTo>
                    <a:pt x="469" y="257"/>
                  </a:lnTo>
                  <a:lnTo>
                    <a:pt x="88" y="257"/>
                  </a:lnTo>
                  <a:lnTo>
                    <a:pt x="88" y="183"/>
                  </a:lnTo>
                  <a:lnTo>
                    <a:pt x="469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8389938" y="317500"/>
              <a:ext cx="846138" cy="660400"/>
            </a:xfrm>
            <a:custGeom>
              <a:avLst/>
              <a:gdLst>
                <a:gd name="T0" fmla="*/ 197 w 224"/>
                <a:gd name="T1" fmla="*/ 69 h 175"/>
                <a:gd name="T2" fmla="*/ 155 w 224"/>
                <a:gd name="T3" fmla="*/ 27 h 175"/>
                <a:gd name="T4" fmla="*/ 134 w 224"/>
                <a:gd name="T5" fmla="*/ 32 h 175"/>
                <a:gd name="T6" fmla="*/ 73 w 224"/>
                <a:gd name="T7" fmla="*/ 0 h 175"/>
                <a:gd name="T8" fmla="*/ 0 w 224"/>
                <a:gd name="T9" fmla="*/ 66 h 175"/>
                <a:gd name="T10" fmla="*/ 37 w 224"/>
                <a:gd name="T11" fmla="*/ 66 h 175"/>
                <a:gd name="T12" fmla="*/ 45 w 224"/>
                <a:gd name="T13" fmla="*/ 66 h 175"/>
                <a:gd name="T14" fmla="*/ 45 w 224"/>
                <a:gd name="T15" fmla="*/ 75 h 175"/>
                <a:gd name="T16" fmla="*/ 45 w 224"/>
                <a:gd name="T17" fmla="*/ 105 h 175"/>
                <a:gd name="T18" fmla="*/ 104 w 224"/>
                <a:gd name="T19" fmla="*/ 105 h 175"/>
                <a:gd name="T20" fmla="*/ 113 w 224"/>
                <a:gd name="T21" fmla="*/ 105 h 175"/>
                <a:gd name="T22" fmla="*/ 113 w 224"/>
                <a:gd name="T23" fmla="*/ 114 h 175"/>
                <a:gd name="T24" fmla="*/ 113 w 224"/>
                <a:gd name="T25" fmla="*/ 123 h 175"/>
                <a:gd name="T26" fmla="*/ 113 w 224"/>
                <a:gd name="T27" fmla="*/ 132 h 175"/>
                <a:gd name="T28" fmla="*/ 104 w 224"/>
                <a:gd name="T29" fmla="*/ 132 h 175"/>
                <a:gd name="T30" fmla="*/ 101 w 224"/>
                <a:gd name="T31" fmla="*/ 132 h 175"/>
                <a:gd name="T32" fmla="*/ 101 w 224"/>
                <a:gd name="T33" fmla="*/ 175 h 175"/>
                <a:gd name="T34" fmla="*/ 172 w 224"/>
                <a:gd name="T35" fmla="*/ 175 h 175"/>
                <a:gd name="T36" fmla="*/ 172 w 224"/>
                <a:gd name="T37" fmla="*/ 175 h 175"/>
                <a:gd name="T38" fmla="*/ 172 w 224"/>
                <a:gd name="T39" fmla="*/ 175 h 175"/>
                <a:gd name="T40" fmla="*/ 224 w 224"/>
                <a:gd name="T41" fmla="*/ 118 h 175"/>
                <a:gd name="T42" fmla="*/ 197 w 224"/>
                <a:gd name="T43" fmla="*/ 6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175">
                  <a:moveTo>
                    <a:pt x="197" y="69"/>
                  </a:moveTo>
                  <a:cubicBezTo>
                    <a:pt x="197" y="46"/>
                    <a:pt x="178" y="27"/>
                    <a:pt x="155" y="27"/>
                  </a:cubicBezTo>
                  <a:cubicBezTo>
                    <a:pt x="147" y="27"/>
                    <a:pt x="140" y="29"/>
                    <a:pt x="134" y="32"/>
                  </a:cubicBezTo>
                  <a:cubicBezTo>
                    <a:pt x="121" y="13"/>
                    <a:pt x="99" y="0"/>
                    <a:pt x="73" y="0"/>
                  </a:cubicBezTo>
                  <a:cubicBezTo>
                    <a:pt x="35" y="0"/>
                    <a:pt x="3" y="29"/>
                    <a:pt x="0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3" y="132"/>
                    <a:pt x="113" y="132"/>
                    <a:pt x="113" y="13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1" y="132"/>
                    <a:pt x="101" y="132"/>
                    <a:pt x="101" y="132"/>
                  </a:cubicBezTo>
                  <a:cubicBezTo>
                    <a:pt x="101" y="175"/>
                    <a:pt x="101" y="175"/>
                    <a:pt x="101" y="175"/>
                  </a:cubicBezTo>
                  <a:cubicBezTo>
                    <a:pt x="172" y="175"/>
                    <a:pt x="172" y="175"/>
                    <a:pt x="172" y="175"/>
                  </a:cubicBezTo>
                  <a:cubicBezTo>
                    <a:pt x="172" y="175"/>
                    <a:pt x="172" y="175"/>
                    <a:pt x="172" y="175"/>
                  </a:cubicBezTo>
                  <a:cubicBezTo>
                    <a:pt x="172" y="175"/>
                    <a:pt x="172" y="175"/>
                    <a:pt x="172" y="175"/>
                  </a:cubicBezTo>
                  <a:cubicBezTo>
                    <a:pt x="201" y="172"/>
                    <a:pt x="224" y="148"/>
                    <a:pt x="224" y="118"/>
                  </a:cubicBezTo>
                  <a:cubicBezTo>
                    <a:pt x="224" y="97"/>
                    <a:pt x="213" y="79"/>
                    <a:pt x="19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51"/>
          <p:cNvGrpSpPr/>
          <p:nvPr/>
        </p:nvGrpSpPr>
        <p:grpSpPr>
          <a:xfrm>
            <a:off x="635918" y="2064478"/>
            <a:ext cx="1303495" cy="1148361"/>
            <a:chOff x="6407150" y="1238250"/>
            <a:chExt cx="1506538" cy="1181101"/>
          </a:xfrm>
          <a:solidFill>
            <a:schemeClr val="bg1"/>
          </a:solidFill>
        </p:grpSpPr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6738938" y="1238250"/>
              <a:ext cx="1174750" cy="860425"/>
            </a:xfrm>
            <a:custGeom>
              <a:avLst/>
              <a:gdLst>
                <a:gd name="T0" fmla="*/ 256 w 311"/>
                <a:gd name="T1" fmla="*/ 99 h 227"/>
                <a:gd name="T2" fmla="*/ 256 w 311"/>
                <a:gd name="T3" fmla="*/ 95 h 227"/>
                <a:gd name="T4" fmla="*/ 161 w 311"/>
                <a:gd name="T5" fmla="*/ 0 h 227"/>
                <a:gd name="T6" fmla="*/ 82 w 311"/>
                <a:gd name="T7" fmla="*/ 42 h 227"/>
                <a:gd name="T8" fmla="*/ 55 w 311"/>
                <a:gd name="T9" fmla="*/ 35 h 227"/>
                <a:gd name="T10" fmla="*/ 0 w 311"/>
                <a:gd name="T11" fmla="*/ 89 h 227"/>
                <a:gd name="T12" fmla="*/ 0 w 311"/>
                <a:gd name="T13" fmla="*/ 90 h 227"/>
                <a:gd name="T14" fmla="*/ 124 w 311"/>
                <a:gd name="T15" fmla="*/ 90 h 227"/>
                <a:gd name="T16" fmla="*/ 131 w 311"/>
                <a:gd name="T17" fmla="*/ 90 h 227"/>
                <a:gd name="T18" fmla="*/ 131 w 311"/>
                <a:gd name="T19" fmla="*/ 96 h 227"/>
                <a:gd name="T20" fmla="*/ 131 w 311"/>
                <a:gd name="T21" fmla="*/ 183 h 227"/>
                <a:gd name="T22" fmla="*/ 189 w 311"/>
                <a:gd name="T23" fmla="*/ 227 h 227"/>
                <a:gd name="T24" fmla="*/ 247 w 311"/>
                <a:gd name="T25" fmla="*/ 227 h 227"/>
                <a:gd name="T26" fmla="*/ 247 w 311"/>
                <a:gd name="T27" fmla="*/ 227 h 227"/>
                <a:gd name="T28" fmla="*/ 311 w 311"/>
                <a:gd name="T29" fmla="*/ 163 h 227"/>
                <a:gd name="T30" fmla="*/ 256 w 311"/>
                <a:gd name="T31" fmla="*/ 9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27">
                  <a:moveTo>
                    <a:pt x="256" y="99"/>
                  </a:moveTo>
                  <a:cubicBezTo>
                    <a:pt x="256" y="98"/>
                    <a:pt x="256" y="97"/>
                    <a:pt x="256" y="95"/>
                  </a:cubicBezTo>
                  <a:cubicBezTo>
                    <a:pt x="256" y="43"/>
                    <a:pt x="213" y="0"/>
                    <a:pt x="161" y="0"/>
                  </a:cubicBezTo>
                  <a:cubicBezTo>
                    <a:pt x="128" y="0"/>
                    <a:pt x="99" y="17"/>
                    <a:pt x="82" y="42"/>
                  </a:cubicBezTo>
                  <a:cubicBezTo>
                    <a:pt x="74" y="38"/>
                    <a:pt x="65" y="35"/>
                    <a:pt x="55" y="35"/>
                  </a:cubicBezTo>
                  <a:cubicBezTo>
                    <a:pt x="25" y="35"/>
                    <a:pt x="1" y="59"/>
                    <a:pt x="0" y="89"/>
                  </a:cubicBezTo>
                  <a:cubicBezTo>
                    <a:pt x="0" y="89"/>
                    <a:pt x="0" y="89"/>
                    <a:pt x="0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57" y="186"/>
                    <a:pt x="180" y="203"/>
                    <a:pt x="189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83" y="227"/>
                    <a:pt x="311" y="198"/>
                    <a:pt x="311" y="163"/>
                  </a:cubicBezTo>
                  <a:cubicBezTo>
                    <a:pt x="311" y="130"/>
                    <a:pt x="287" y="104"/>
                    <a:pt x="25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6983413" y="1957388"/>
              <a:ext cx="457200" cy="461963"/>
            </a:xfrm>
            <a:custGeom>
              <a:avLst/>
              <a:gdLst>
                <a:gd name="T0" fmla="*/ 60 w 121"/>
                <a:gd name="T1" fmla="*/ 0 h 122"/>
                <a:gd name="T2" fmla="*/ 0 w 121"/>
                <a:gd name="T3" fmla="*/ 61 h 122"/>
                <a:gd name="T4" fmla="*/ 60 w 121"/>
                <a:gd name="T5" fmla="*/ 122 h 122"/>
                <a:gd name="T6" fmla="*/ 121 w 121"/>
                <a:gd name="T7" fmla="*/ 61 h 122"/>
                <a:gd name="T8" fmla="*/ 60 w 121"/>
                <a:gd name="T9" fmla="*/ 0 h 122"/>
                <a:gd name="T10" fmla="*/ 60 w 121"/>
                <a:gd name="T11" fmla="*/ 112 h 122"/>
                <a:gd name="T12" fmla="*/ 9 w 121"/>
                <a:gd name="T13" fmla="*/ 61 h 122"/>
                <a:gd name="T14" fmla="*/ 60 w 121"/>
                <a:gd name="T15" fmla="*/ 10 h 122"/>
                <a:gd name="T16" fmla="*/ 112 w 121"/>
                <a:gd name="T17" fmla="*/ 61 h 122"/>
                <a:gd name="T18" fmla="*/ 60 w 121"/>
                <a:gd name="T19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2">
                  <a:moveTo>
                    <a:pt x="60" y="0"/>
                  </a:moveTo>
                  <a:cubicBezTo>
                    <a:pt x="27" y="0"/>
                    <a:pt x="0" y="28"/>
                    <a:pt x="0" y="61"/>
                  </a:cubicBezTo>
                  <a:cubicBezTo>
                    <a:pt x="0" y="95"/>
                    <a:pt x="27" y="122"/>
                    <a:pt x="60" y="122"/>
                  </a:cubicBezTo>
                  <a:cubicBezTo>
                    <a:pt x="94" y="122"/>
                    <a:pt x="121" y="95"/>
                    <a:pt x="121" y="61"/>
                  </a:cubicBezTo>
                  <a:cubicBezTo>
                    <a:pt x="121" y="28"/>
                    <a:pt x="94" y="0"/>
                    <a:pt x="60" y="0"/>
                  </a:cubicBezTo>
                  <a:close/>
                  <a:moveTo>
                    <a:pt x="60" y="112"/>
                  </a:moveTo>
                  <a:cubicBezTo>
                    <a:pt x="32" y="112"/>
                    <a:pt x="9" y="89"/>
                    <a:pt x="9" y="61"/>
                  </a:cubicBezTo>
                  <a:cubicBezTo>
                    <a:pt x="9" y="33"/>
                    <a:pt x="32" y="10"/>
                    <a:pt x="60" y="10"/>
                  </a:cubicBezTo>
                  <a:cubicBezTo>
                    <a:pt x="89" y="10"/>
                    <a:pt x="112" y="33"/>
                    <a:pt x="112" y="61"/>
                  </a:cubicBezTo>
                  <a:cubicBezTo>
                    <a:pt x="112" y="89"/>
                    <a:pt x="89" y="112"/>
                    <a:pt x="6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7202488" y="2044700"/>
              <a:ext cx="144463" cy="215900"/>
            </a:xfrm>
            <a:custGeom>
              <a:avLst/>
              <a:gdLst>
                <a:gd name="T0" fmla="*/ 69 w 91"/>
                <a:gd name="T1" fmla="*/ 0 h 136"/>
                <a:gd name="T2" fmla="*/ 0 w 91"/>
                <a:gd name="T3" fmla="*/ 69 h 136"/>
                <a:gd name="T4" fmla="*/ 69 w 91"/>
                <a:gd name="T5" fmla="*/ 136 h 136"/>
                <a:gd name="T6" fmla="*/ 91 w 91"/>
                <a:gd name="T7" fmla="*/ 117 h 136"/>
                <a:gd name="T8" fmla="*/ 41 w 91"/>
                <a:gd name="T9" fmla="*/ 69 h 136"/>
                <a:gd name="T10" fmla="*/ 91 w 91"/>
                <a:gd name="T11" fmla="*/ 19 h 136"/>
                <a:gd name="T12" fmla="*/ 69 w 91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6">
                  <a:moveTo>
                    <a:pt x="69" y="0"/>
                  </a:moveTo>
                  <a:lnTo>
                    <a:pt x="0" y="69"/>
                  </a:lnTo>
                  <a:lnTo>
                    <a:pt x="69" y="136"/>
                  </a:lnTo>
                  <a:lnTo>
                    <a:pt x="91" y="117"/>
                  </a:lnTo>
                  <a:lnTo>
                    <a:pt x="41" y="69"/>
                  </a:lnTo>
                  <a:lnTo>
                    <a:pt x="91" y="19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7078663" y="2117725"/>
              <a:ext cx="139700" cy="214313"/>
            </a:xfrm>
            <a:custGeom>
              <a:avLst/>
              <a:gdLst>
                <a:gd name="T0" fmla="*/ 0 w 88"/>
                <a:gd name="T1" fmla="*/ 21 h 135"/>
                <a:gd name="T2" fmla="*/ 48 w 88"/>
                <a:gd name="T3" fmla="*/ 69 h 135"/>
                <a:gd name="T4" fmla="*/ 0 w 88"/>
                <a:gd name="T5" fmla="*/ 116 h 135"/>
                <a:gd name="T6" fmla="*/ 21 w 88"/>
                <a:gd name="T7" fmla="*/ 135 h 135"/>
                <a:gd name="T8" fmla="*/ 88 w 88"/>
                <a:gd name="T9" fmla="*/ 69 h 135"/>
                <a:gd name="T10" fmla="*/ 21 w 88"/>
                <a:gd name="T11" fmla="*/ 0 h 135"/>
                <a:gd name="T12" fmla="*/ 0 w 88"/>
                <a:gd name="T1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35">
                  <a:moveTo>
                    <a:pt x="0" y="21"/>
                  </a:moveTo>
                  <a:lnTo>
                    <a:pt x="48" y="69"/>
                  </a:lnTo>
                  <a:lnTo>
                    <a:pt x="0" y="116"/>
                  </a:lnTo>
                  <a:lnTo>
                    <a:pt x="21" y="135"/>
                  </a:lnTo>
                  <a:lnTo>
                    <a:pt x="88" y="69"/>
                  </a:lnTo>
                  <a:lnTo>
                    <a:pt x="21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6407150" y="1601788"/>
              <a:ext cx="800100" cy="625475"/>
            </a:xfrm>
            <a:custGeom>
              <a:avLst/>
              <a:gdLst>
                <a:gd name="T0" fmla="*/ 9 w 212"/>
                <a:gd name="T1" fmla="*/ 156 h 165"/>
                <a:gd name="T2" fmla="*/ 9 w 212"/>
                <a:gd name="T3" fmla="*/ 44 h 165"/>
                <a:gd name="T4" fmla="*/ 203 w 212"/>
                <a:gd name="T5" fmla="*/ 44 h 165"/>
                <a:gd name="T6" fmla="*/ 203 w 212"/>
                <a:gd name="T7" fmla="*/ 88 h 165"/>
                <a:gd name="T8" fmla="*/ 212 w 212"/>
                <a:gd name="T9" fmla="*/ 87 h 165"/>
                <a:gd name="T10" fmla="*/ 212 w 212"/>
                <a:gd name="T11" fmla="*/ 0 h 165"/>
                <a:gd name="T12" fmla="*/ 0 w 212"/>
                <a:gd name="T13" fmla="*/ 0 h 165"/>
                <a:gd name="T14" fmla="*/ 0 w 212"/>
                <a:gd name="T15" fmla="*/ 165 h 165"/>
                <a:gd name="T16" fmla="*/ 146 w 212"/>
                <a:gd name="T17" fmla="*/ 165 h 165"/>
                <a:gd name="T18" fmla="*/ 145 w 212"/>
                <a:gd name="T19" fmla="*/ 156 h 165"/>
                <a:gd name="T20" fmla="*/ 9 w 212"/>
                <a:gd name="T21" fmla="*/ 15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165">
                  <a:moveTo>
                    <a:pt x="9" y="156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88"/>
                    <a:pt x="203" y="88"/>
                    <a:pt x="203" y="88"/>
                  </a:cubicBezTo>
                  <a:cubicBezTo>
                    <a:pt x="206" y="88"/>
                    <a:pt x="209" y="87"/>
                    <a:pt x="212" y="87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2"/>
                    <a:pt x="146" y="159"/>
                    <a:pt x="145" y="156"/>
                  </a:cubicBezTo>
                  <a:lnTo>
                    <a:pt x="9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57"/>
            <p:cNvSpPr>
              <a:spLocks noEditPoints="1"/>
            </p:cNvSpPr>
            <p:nvPr/>
          </p:nvSpPr>
          <p:spPr bwMode="auto">
            <a:xfrm>
              <a:off x="6607175" y="1809750"/>
              <a:ext cx="350838" cy="322263"/>
            </a:xfrm>
            <a:custGeom>
              <a:avLst/>
              <a:gdLst>
                <a:gd name="T0" fmla="*/ 89 w 93"/>
                <a:gd name="T1" fmla="*/ 0 h 85"/>
                <a:gd name="T2" fmla="*/ 4 w 93"/>
                <a:gd name="T3" fmla="*/ 0 h 85"/>
                <a:gd name="T4" fmla="*/ 0 w 93"/>
                <a:gd name="T5" fmla="*/ 4 h 85"/>
                <a:gd name="T6" fmla="*/ 0 w 93"/>
                <a:gd name="T7" fmla="*/ 80 h 85"/>
                <a:gd name="T8" fmla="*/ 4 w 93"/>
                <a:gd name="T9" fmla="*/ 85 h 85"/>
                <a:gd name="T10" fmla="*/ 89 w 93"/>
                <a:gd name="T11" fmla="*/ 85 h 85"/>
                <a:gd name="T12" fmla="*/ 93 w 93"/>
                <a:gd name="T13" fmla="*/ 80 h 85"/>
                <a:gd name="T14" fmla="*/ 93 w 93"/>
                <a:gd name="T15" fmla="*/ 4 h 85"/>
                <a:gd name="T16" fmla="*/ 89 w 93"/>
                <a:gd name="T17" fmla="*/ 0 h 85"/>
                <a:gd name="T18" fmla="*/ 87 w 93"/>
                <a:gd name="T19" fmla="*/ 4 h 85"/>
                <a:gd name="T20" fmla="*/ 87 w 93"/>
                <a:gd name="T21" fmla="*/ 80 h 85"/>
                <a:gd name="T22" fmla="*/ 5 w 93"/>
                <a:gd name="T23" fmla="*/ 80 h 85"/>
                <a:gd name="T24" fmla="*/ 5 w 93"/>
                <a:gd name="T25" fmla="*/ 4 h 85"/>
                <a:gd name="T26" fmla="*/ 87 w 93"/>
                <a:gd name="T27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85">
                  <a:moveTo>
                    <a:pt x="8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2" y="85"/>
                    <a:pt x="4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2" y="85"/>
                    <a:pt x="93" y="83"/>
                    <a:pt x="93" y="8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2"/>
                    <a:pt x="92" y="0"/>
                    <a:pt x="89" y="0"/>
                  </a:cubicBezTo>
                  <a:close/>
                  <a:moveTo>
                    <a:pt x="87" y="4"/>
                  </a:moveTo>
                  <a:cubicBezTo>
                    <a:pt x="87" y="80"/>
                    <a:pt x="87" y="80"/>
                    <a:pt x="8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7" y="4"/>
                    <a:pt x="87" y="4"/>
                    <a:pt x="8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auto">
            <a:xfrm>
              <a:off x="6700838" y="1889125"/>
              <a:ext cx="196850" cy="171450"/>
            </a:xfrm>
            <a:custGeom>
              <a:avLst/>
              <a:gdLst>
                <a:gd name="T0" fmla="*/ 26 w 124"/>
                <a:gd name="T1" fmla="*/ 86 h 108"/>
                <a:gd name="T2" fmla="*/ 41 w 124"/>
                <a:gd name="T3" fmla="*/ 108 h 108"/>
                <a:gd name="T4" fmla="*/ 52 w 124"/>
                <a:gd name="T5" fmla="*/ 46 h 108"/>
                <a:gd name="T6" fmla="*/ 79 w 124"/>
                <a:gd name="T7" fmla="*/ 46 h 108"/>
                <a:gd name="T8" fmla="*/ 98 w 124"/>
                <a:gd name="T9" fmla="*/ 20 h 108"/>
                <a:gd name="T10" fmla="*/ 114 w 124"/>
                <a:gd name="T11" fmla="*/ 51 h 108"/>
                <a:gd name="T12" fmla="*/ 124 w 124"/>
                <a:gd name="T13" fmla="*/ 46 h 108"/>
                <a:gd name="T14" fmla="*/ 100 w 124"/>
                <a:gd name="T15" fmla="*/ 0 h 108"/>
                <a:gd name="T16" fmla="*/ 74 w 124"/>
                <a:gd name="T17" fmla="*/ 36 h 108"/>
                <a:gd name="T18" fmla="*/ 43 w 124"/>
                <a:gd name="T19" fmla="*/ 36 h 108"/>
                <a:gd name="T20" fmla="*/ 36 w 124"/>
                <a:gd name="T21" fmla="*/ 79 h 108"/>
                <a:gd name="T22" fmla="*/ 29 w 124"/>
                <a:gd name="T23" fmla="*/ 67 h 108"/>
                <a:gd name="T24" fmla="*/ 0 w 124"/>
                <a:gd name="T25" fmla="*/ 96 h 108"/>
                <a:gd name="T26" fmla="*/ 7 w 124"/>
                <a:gd name="T27" fmla="*/ 103 h 108"/>
                <a:gd name="T28" fmla="*/ 26 w 124"/>
                <a:gd name="T29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08">
                  <a:moveTo>
                    <a:pt x="26" y="86"/>
                  </a:moveTo>
                  <a:lnTo>
                    <a:pt x="41" y="108"/>
                  </a:lnTo>
                  <a:lnTo>
                    <a:pt x="52" y="46"/>
                  </a:lnTo>
                  <a:lnTo>
                    <a:pt x="79" y="46"/>
                  </a:lnTo>
                  <a:lnTo>
                    <a:pt x="98" y="20"/>
                  </a:lnTo>
                  <a:lnTo>
                    <a:pt x="114" y="51"/>
                  </a:lnTo>
                  <a:lnTo>
                    <a:pt x="124" y="46"/>
                  </a:lnTo>
                  <a:lnTo>
                    <a:pt x="100" y="0"/>
                  </a:lnTo>
                  <a:lnTo>
                    <a:pt x="74" y="36"/>
                  </a:lnTo>
                  <a:lnTo>
                    <a:pt x="43" y="36"/>
                  </a:lnTo>
                  <a:lnTo>
                    <a:pt x="36" y="79"/>
                  </a:lnTo>
                  <a:lnTo>
                    <a:pt x="29" y="67"/>
                  </a:lnTo>
                  <a:lnTo>
                    <a:pt x="0" y="96"/>
                  </a:lnTo>
                  <a:lnTo>
                    <a:pt x="7" y="103"/>
                  </a:lnTo>
                  <a:lnTo>
                    <a:pt x="26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auto">
            <a:xfrm>
              <a:off x="6673850" y="1878013"/>
              <a:ext cx="223838" cy="207963"/>
            </a:xfrm>
            <a:custGeom>
              <a:avLst/>
              <a:gdLst>
                <a:gd name="T0" fmla="*/ 141 w 141"/>
                <a:gd name="T1" fmla="*/ 120 h 131"/>
                <a:gd name="T2" fmla="*/ 12 w 141"/>
                <a:gd name="T3" fmla="*/ 120 h 131"/>
                <a:gd name="T4" fmla="*/ 12 w 141"/>
                <a:gd name="T5" fmla="*/ 0 h 131"/>
                <a:gd name="T6" fmla="*/ 0 w 141"/>
                <a:gd name="T7" fmla="*/ 0 h 131"/>
                <a:gd name="T8" fmla="*/ 0 w 141"/>
                <a:gd name="T9" fmla="*/ 131 h 131"/>
                <a:gd name="T10" fmla="*/ 141 w 141"/>
                <a:gd name="T11" fmla="*/ 131 h 131"/>
                <a:gd name="T12" fmla="*/ 141 w 141"/>
                <a:gd name="T13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31">
                  <a:moveTo>
                    <a:pt x="141" y="120"/>
                  </a:moveTo>
                  <a:lnTo>
                    <a:pt x="12" y="1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41" y="131"/>
                  </a:lnTo>
                  <a:lnTo>
                    <a:pt x="141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6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4" name="Rectangle 55"/>
          <p:cNvSpPr/>
          <p:nvPr/>
        </p:nvSpPr>
        <p:spPr bwMode="auto">
          <a:xfrm>
            <a:off x="8760407" y="4338459"/>
            <a:ext cx="2463742" cy="101720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defTabSz="932563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Los </a:t>
            </a:r>
            <a:r>
              <a:rPr kumimoji="0" lang="en-US" sz="1224" b="0" i="0" u="none" strike="noStrike" kern="0" cap="none" spc="-30" normalizeH="0" baseline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usuarios</a:t>
            </a: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baseline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pueden</a:t>
            </a: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baseline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acceder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a</a:t>
            </a:r>
            <a:r>
              <a:rPr kumimoji="0" lang="en-US" sz="1224" b="1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Azure </a:t>
            </a:r>
            <a:r>
              <a:rPr kumimoji="0" lang="en-US" sz="1224" b="1" i="0" u="none" strike="noStrike" kern="0" cap="none" spc="-30" normalizeH="0" baseline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RemoteApp</a:t>
            </a: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. </a:t>
            </a:r>
            <a:r>
              <a:rPr lang="en-US" sz="1224" kern="0" spc="-30" dirty="0" err="1">
                <a:solidFill>
                  <a:srgbClr val="969696">
                    <a:lumMod val="50000"/>
                  </a:srgbClr>
                </a:solidFill>
              </a:rPr>
              <a:t>desde</a:t>
            </a:r>
            <a:r>
              <a:rPr lang="en-US" sz="1224" kern="0" spc="-30" dirty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>
                <a:solidFill>
                  <a:srgbClr val="969696">
                    <a:lumMod val="50000"/>
                  </a:srgbClr>
                </a:solidFill>
              </a:rPr>
              <a:t>cualquier</a:t>
            </a:r>
            <a:r>
              <a:rPr lang="en-US" sz="1224" kern="0" spc="-30" dirty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>
                <a:solidFill>
                  <a:srgbClr val="969696">
                    <a:lumMod val="50000"/>
                  </a:srgbClr>
                </a:solidFill>
              </a:rPr>
              <a:t>lugar</a:t>
            </a:r>
            <a:r>
              <a:rPr lang="en-US" sz="1224" kern="0" spc="-30" dirty="0">
                <a:solidFill>
                  <a:srgbClr val="969696">
                    <a:lumMod val="50000"/>
                  </a:srgbClr>
                </a:solidFill>
              </a:rPr>
              <a:t> y </a:t>
            </a:r>
            <a:r>
              <a:rPr lang="en-US" sz="1224" kern="0" spc="-30" dirty="0" err="1">
                <a:solidFill>
                  <a:srgbClr val="969696">
                    <a:lumMod val="50000"/>
                  </a:srgbClr>
                </a:solidFill>
              </a:rPr>
              <a:t>en</a:t>
            </a:r>
            <a:r>
              <a:rPr lang="en-US" sz="1224" kern="0" spc="-30" dirty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cualquier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momento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.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Usuarios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pueden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conecatarse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con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sus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b="1" kern="0" spc="-30" dirty="0" err="1" smtClean="0">
                <a:solidFill>
                  <a:srgbClr val="969696">
                    <a:lumMod val="50000"/>
                  </a:srgbClr>
                </a:solidFill>
              </a:rPr>
              <a:t>cuentas</a:t>
            </a:r>
            <a:r>
              <a:rPr lang="en-US" sz="1224" b="1" kern="0" spc="-30" dirty="0" smtClean="0">
                <a:solidFill>
                  <a:srgbClr val="969696">
                    <a:lumMod val="50000"/>
                  </a:srgbClr>
                </a:solidFill>
              </a:rPr>
              <a:t> Microsoft o </a:t>
            </a:r>
            <a:r>
              <a:rPr lang="en-US" sz="1224" b="1" kern="0" spc="-30" dirty="0" err="1" smtClean="0">
                <a:solidFill>
                  <a:srgbClr val="969696">
                    <a:lumMod val="50000"/>
                  </a:srgbClr>
                </a:solidFill>
              </a:rPr>
              <a:t>cuentas</a:t>
            </a:r>
            <a:r>
              <a:rPr lang="en-US" sz="1224" b="1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b="1" kern="0" spc="-30" dirty="0" err="1" smtClean="0">
                <a:solidFill>
                  <a:srgbClr val="969696">
                    <a:lumMod val="50000"/>
                  </a:srgbClr>
                </a:solidFill>
              </a:rPr>
              <a:t>organizacionalesa</a:t>
            </a:r>
            <a:r>
              <a:rPr lang="en-US" sz="1224" b="1" kern="0" spc="-30" dirty="0" smtClean="0">
                <a:solidFill>
                  <a:srgbClr val="969696">
                    <a:lumMod val="50000"/>
                  </a:srgbClr>
                </a:solidFill>
              </a:rPr>
              <a:t> (</a:t>
            </a:r>
            <a:r>
              <a:rPr lang="en-US" sz="1224" b="1" kern="0" spc="-30" dirty="0" err="1" smtClean="0">
                <a:solidFill>
                  <a:srgbClr val="969696">
                    <a:lumMod val="50000"/>
                  </a:srgbClr>
                </a:solidFill>
              </a:rPr>
              <a:t>opcional</a:t>
            </a:r>
            <a:r>
              <a:rPr lang="en-US" sz="1224" b="1" kern="0" spc="-30" dirty="0" smtClean="0">
                <a:solidFill>
                  <a:srgbClr val="969696">
                    <a:lumMod val="50000"/>
                  </a:srgbClr>
                </a:solidFill>
              </a:rPr>
              <a:t>)</a:t>
            </a:r>
            <a:endParaRPr kumimoji="0" lang="en-US" sz="1224" b="1" i="0" u="none" strike="noStrike" kern="0" cap="none" spc="-30" normalizeH="0" baseline="0" noProof="0" dirty="0" smtClean="0">
              <a:ln>
                <a:noFill/>
              </a:ln>
              <a:solidFill>
                <a:srgbClr val="969696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5" name="Rectangle 56"/>
          <p:cNvSpPr/>
          <p:nvPr/>
        </p:nvSpPr>
        <p:spPr bwMode="auto">
          <a:xfrm>
            <a:off x="8760406" y="2355792"/>
            <a:ext cx="2721976" cy="5086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defTabSz="932563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Fácil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acceso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desde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dispositivos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ampliamente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</a:t>
            </a:r>
            <a:r>
              <a:rPr lang="en-US" sz="1224" kern="0" spc="-30" dirty="0" err="1" smtClean="0">
                <a:solidFill>
                  <a:srgbClr val="969696">
                    <a:lumMod val="50000"/>
                  </a:srgbClr>
                </a:solidFill>
              </a:rPr>
              <a:t>usados</a:t>
            </a:r>
            <a:r>
              <a:rPr lang="en-US" sz="1224" kern="0" spc="-30" dirty="0" smtClean="0">
                <a:solidFill>
                  <a:srgbClr val="969696">
                    <a:lumMod val="50000"/>
                  </a:srgbClr>
                </a:solidFill>
              </a:rPr>
              <a:t> con</a:t>
            </a: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1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Microsoft Remote Desktop Apps</a:t>
            </a:r>
          </a:p>
        </p:txBody>
      </p:sp>
      <p:sp>
        <p:nvSpPr>
          <p:cNvPr id="36" name="Freeform 14"/>
          <p:cNvSpPr>
            <a:spLocks noEditPoints="1"/>
          </p:cNvSpPr>
          <p:nvPr/>
        </p:nvSpPr>
        <p:spPr bwMode="auto">
          <a:xfrm>
            <a:off x="1035268" y="1720042"/>
            <a:ext cx="812972" cy="1154476"/>
          </a:xfrm>
          <a:custGeom>
            <a:avLst/>
            <a:gdLst>
              <a:gd name="T0" fmla="*/ 1021 w 1295"/>
              <a:gd name="T1" fmla="*/ 376 h 1946"/>
              <a:gd name="T2" fmla="*/ 645 w 1295"/>
              <a:gd name="T3" fmla="*/ 751 h 1946"/>
              <a:gd name="T4" fmla="*/ 270 w 1295"/>
              <a:gd name="T5" fmla="*/ 376 h 1946"/>
              <a:gd name="T6" fmla="*/ 645 w 1295"/>
              <a:gd name="T7" fmla="*/ 0 h 1946"/>
              <a:gd name="T8" fmla="*/ 1021 w 1295"/>
              <a:gd name="T9" fmla="*/ 376 h 1946"/>
              <a:gd name="T10" fmla="*/ 645 w 1295"/>
              <a:gd name="T11" fmla="*/ 922 h 1946"/>
              <a:gd name="T12" fmla="*/ 589 w 1295"/>
              <a:gd name="T13" fmla="*/ 815 h 1946"/>
              <a:gd name="T14" fmla="*/ 327 w 1295"/>
              <a:gd name="T15" fmla="*/ 668 h 1946"/>
              <a:gd name="T16" fmla="*/ 4 w 1295"/>
              <a:gd name="T17" fmla="*/ 1504 h 1946"/>
              <a:gd name="T18" fmla="*/ 34 w 1295"/>
              <a:gd name="T19" fmla="*/ 1717 h 1946"/>
              <a:gd name="T20" fmla="*/ 209 w 1295"/>
              <a:gd name="T21" fmla="*/ 1857 h 1946"/>
              <a:gd name="T22" fmla="*/ 645 w 1295"/>
              <a:gd name="T23" fmla="*/ 1946 h 1946"/>
              <a:gd name="T24" fmla="*/ 650 w 1295"/>
              <a:gd name="T25" fmla="*/ 1946 h 1946"/>
              <a:gd name="T26" fmla="*/ 1086 w 1295"/>
              <a:gd name="T27" fmla="*/ 1857 h 1946"/>
              <a:gd name="T28" fmla="*/ 1261 w 1295"/>
              <a:gd name="T29" fmla="*/ 1717 h 1946"/>
              <a:gd name="T30" fmla="*/ 1291 w 1295"/>
              <a:gd name="T31" fmla="*/ 1504 h 1946"/>
              <a:gd name="T32" fmla="*/ 969 w 1295"/>
              <a:gd name="T33" fmla="*/ 668 h 1946"/>
              <a:gd name="T34" fmla="*/ 695 w 1295"/>
              <a:gd name="T35" fmla="*/ 811 h 1946"/>
              <a:gd name="T36" fmla="*/ 645 w 1295"/>
              <a:gd name="T37" fmla="*/ 922 h 1946"/>
              <a:gd name="T38" fmla="*/ 644 w 1295"/>
              <a:gd name="T39" fmla="*/ 1592 h 1946"/>
              <a:gd name="T40" fmla="*/ 571 w 1295"/>
              <a:gd name="T41" fmla="*/ 1492 h 1946"/>
              <a:gd name="T42" fmla="*/ 601 w 1295"/>
              <a:gd name="T43" fmla="*/ 1038 h 1946"/>
              <a:gd name="T44" fmla="*/ 644 w 1295"/>
              <a:gd name="T45" fmla="*/ 983 h 1946"/>
              <a:gd name="T46" fmla="*/ 689 w 1295"/>
              <a:gd name="T47" fmla="*/ 1038 h 1946"/>
              <a:gd name="T48" fmla="*/ 720 w 1295"/>
              <a:gd name="T49" fmla="*/ 1492 h 1946"/>
              <a:gd name="T50" fmla="*/ 644 w 1295"/>
              <a:gd name="T51" fmla="*/ 1592 h 1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95" h="1946">
                <a:moveTo>
                  <a:pt x="1021" y="376"/>
                </a:moveTo>
                <a:cubicBezTo>
                  <a:pt x="1021" y="583"/>
                  <a:pt x="853" y="751"/>
                  <a:pt x="645" y="751"/>
                </a:cubicBezTo>
                <a:cubicBezTo>
                  <a:pt x="438" y="751"/>
                  <a:pt x="270" y="583"/>
                  <a:pt x="270" y="376"/>
                </a:cubicBezTo>
                <a:cubicBezTo>
                  <a:pt x="270" y="168"/>
                  <a:pt x="438" y="0"/>
                  <a:pt x="645" y="0"/>
                </a:cubicBezTo>
                <a:cubicBezTo>
                  <a:pt x="853" y="0"/>
                  <a:pt x="1021" y="168"/>
                  <a:pt x="1021" y="376"/>
                </a:cubicBezTo>
                <a:close/>
                <a:moveTo>
                  <a:pt x="645" y="922"/>
                </a:moveTo>
                <a:cubicBezTo>
                  <a:pt x="589" y="815"/>
                  <a:pt x="589" y="815"/>
                  <a:pt x="589" y="815"/>
                </a:cubicBezTo>
                <a:cubicBezTo>
                  <a:pt x="589" y="815"/>
                  <a:pt x="424" y="757"/>
                  <a:pt x="327" y="668"/>
                </a:cubicBezTo>
                <a:cubicBezTo>
                  <a:pt x="174" y="922"/>
                  <a:pt x="4" y="1196"/>
                  <a:pt x="4" y="1504"/>
                </a:cubicBezTo>
                <a:cubicBezTo>
                  <a:pt x="4" y="1574"/>
                  <a:pt x="0" y="1652"/>
                  <a:pt x="34" y="1717"/>
                </a:cubicBezTo>
                <a:cubicBezTo>
                  <a:pt x="73" y="1791"/>
                  <a:pt x="139" y="1821"/>
                  <a:pt x="209" y="1857"/>
                </a:cubicBezTo>
                <a:cubicBezTo>
                  <a:pt x="342" y="1926"/>
                  <a:pt x="498" y="1933"/>
                  <a:pt x="645" y="1946"/>
                </a:cubicBezTo>
                <a:cubicBezTo>
                  <a:pt x="650" y="1946"/>
                  <a:pt x="650" y="1946"/>
                  <a:pt x="650" y="1946"/>
                </a:cubicBezTo>
                <a:cubicBezTo>
                  <a:pt x="797" y="1933"/>
                  <a:pt x="953" y="1926"/>
                  <a:pt x="1086" y="1857"/>
                </a:cubicBezTo>
                <a:cubicBezTo>
                  <a:pt x="1156" y="1821"/>
                  <a:pt x="1223" y="1791"/>
                  <a:pt x="1261" y="1717"/>
                </a:cubicBezTo>
                <a:cubicBezTo>
                  <a:pt x="1295" y="1652"/>
                  <a:pt x="1291" y="1574"/>
                  <a:pt x="1291" y="1504"/>
                </a:cubicBezTo>
                <a:cubicBezTo>
                  <a:pt x="1291" y="1196"/>
                  <a:pt x="1122" y="922"/>
                  <a:pt x="969" y="668"/>
                </a:cubicBezTo>
                <a:cubicBezTo>
                  <a:pt x="872" y="757"/>
                  <a:pt x="821" y="775"/>
                  <a:pt x="695" y="811"/>
                </a:cubicBezTo>
                <a:lnTo>
                  <a:pt x="645" y="922"/>
                </a:lnTo>
                <a:close/>
                <a:moveTo>
                  <a:pt x="644" y="1592"/>
                </a:moveTo>
                <a:cubicBezTo>
                  <a:pt x="571" y="1492"/>
                  <a:pt x="571" y="1492"/>
                  <a:pt x="571" y="1492"/>
                </a:cubicBezTo>
                <a:cubicBezTo>
                  <a:pt x="601" y="1038"/>
                  <a:pt x="601" y="1038"/>
                  <a:pt x="601" y="1038"/>
                </a:cubicBezTo>
                <a:cubicBezTo>
                  <a:pt x="644" y="983"/>
                  <a:pt x="644" y="983"/>
                  <a:pt x="644" y="983"/>
                </a:cubicBezTo>
                <a:cubicBezTo>
                  <a:pt x="689" y="1038"/>
                  <a:pt x="689" y="1038"/>
                  <a:pt x="689" y="1038"/>
                </a:cubicBezTo>
                <a:cubicBezTo>
                  <a:pt x="720" y="1492"/>
                  <a:pt x="720" y="1492"/>
                  <a:pt x="720" y="1492"/>
                </a:cubicBezTo>
                <a:lnTo>
                  <a:pt x="644" y="1592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  <a:extLst/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36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cxnSp>
        <p:nvCxnSpPr>
          <p:cNvPr id="37" name="Straight Connector 59"/>
          <p:cNvCxnSpPr/>
          <p:nvPr/>
        </p:nvCxnSpPr>
        <p:spPr>
          <a:xfrm flipH="1">
            <a:off x="7852758" y="2071003"/>
            <a:ext cx="1005995" cy="1"/>
          </a:xfrm>
          <a:prstGeom prst="line">
            <a:avLst/>
          </a:prstGeom>
          <a:noFill/>
          <a:ln w="19050" cap="rnd" cmpd="sng" algn="ctr">
            <a:solidFill>
              <a:srgbClr val="505050"/>
            </a:solidFill>
            <a:prstDash val="sysDot"/>
            <a:headEnd type="triangle" w="med" len="med"/>
            <a:tailEnd type="triangle" w="med" len="med"/>
          </a:ln>
          <a:effectLst/>
        </p:spPr>
      </p:cxnSp>
      <p:cxnSp>
        <p:nvCxnSpPr>
          <p:cNvPr id="38" name="Straight Connector 60"/>
          <p:cNvCxnSpPr/>
          <p:nvPr/>
        </p:nvCxnSpPr>
        <p:spPr>
          <a:xfrm flipV="1">
            <a:off x="9885712" y="2732943"/>
            <a:ext cx="0" cy="433839"/>
          </a:xfrm>
          <a:prstGeom prst="line">
            <a:avLst/>
          </a:prstGeom>
          <a:noFill/>
          <a:ln w="19050" cap="rnd" cmpd="sng" algn="ctr">
            <a:solidFill>
              <a:srgbClr val="505050"/>
            </a:solidFill>
            <a:prstDash val="sysDot"/>
            <a:headEnd type="triangle" w="med" len="med"/>
            <a:tailEnd type="triangle" w="med" len="med"/>
          </a:ln>
          <a:effectLst/>
        </p:spPr>
      </p:cxnSp>
      <p:sp>
        <p:nvSpPr>
          <p:cNvPr id="39" name="Rectangle 61"/>
          <p:cNvSpPr/>
          <p:nvPr/>
        </p:nvSpPr>
        <p:spPr bwMode="auto">
          <a:xfrm>
            <a:off x="709619" y="804198"/>
            <a:ext cx="1951416" cy="77309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defTabSz="932563" eaLnBrk="1" fontAlgn="auto" latinLnBrk="0" hangingPunct="1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  <a:latin typeface="Segoe UI Light"/>
                <a:cs typeface="Segoe UI Semilight" panose="020B0402040204020203" pitchFamily="34" charset="0"/>
              </a:rPr>
              <a:t>Cloud deployment:</a:t>
            </a:r>
          </a:p>
          <a:p>
            <a:pPr marL="0" marR="0" lvl="0" indent="0" defTabSz="932563" eaLnBrk="1" fontAlgn="auto" latinLnBrk="0" hangingPunct="1">
              <a:lnSpc>
                <a:spcPct val="90000"/>
              </a:lnSpc>
              <a:spcBef>
                <a:spcPts val="30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-30" normalizeH="0" baseline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IT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baseline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rápidamente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entrega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acceso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a 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las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colecciones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de 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aplicaciones</a:t>
            </a:r>
            <a:r>
              <a:rPr kumimoji="0" lang="en-US" sz="1224" b="0" i="0" u="none" strike="noStrike" kern="0" cap="none" spc="-30" normalizeH="0" noProof="0" dirty="0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 pre-</a:t>
            </a:r>
            <a:r>
              <a:rPr kumimoji="0" lang="en-US" sz="1224" b="0" i="0" u="none" strike="noStrike" kern="0" cap="none" spc="-30" normalizeH="0" noProof="0" dirty="0" err="1" smtClean="0">
                <a:ln>
                  <a:noFill/>
                </a:ln>
                <a:solidFill>
                  <a:srgbClr val="969696">
                    <a:lumMod val="50000"/>
                  </a:srgbClr>
                </a:solidFill>
                <a:effectLst/>
                <a:uLnTx/>
                <a:uFillTx/>
              </a:rPr>
              <a:t>construídas</a:t>
            </a:r>
            <a:endParaRPr kumimoji="0" lang="en-US" sz="1224" b="0" i="0" u="none" strike="noStrike" kern="0" cap="none" spc="-30" normalizeH="0" baseline="0" noProof="0" dirty="0" smtClean="0">
              <a:ln>
                <a:noFill/>
              </a:ln>
              <a:solidFill>
                <a:srgbClr val="969696">
                  <a:lumMod val="5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40" name="Group 62"/>
          <p:cNvGrpSpPr/>
          <p:nvPr/>
        </p:nvGrpSpPr>
        <p:grpSpPr>
          <a:xfrm>
            <a:off x="9570700" y="3270288"/>
            <a:ext cx="630026" cy="956322"/>
            <a:chOff x="11167011" y="2447493"/>
            <a:chExt cx="729889" cy="1132802"/>
          </a:xfrm>
          <a:solidFill>
            <a:srgbClr val="008272"/>
          </a:solidFill>
        </p:grpSpPr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1317581" y="2447493"/>
              <a:ext cx="425911" cy="425911"/>
            </a:xfrm>
            <a:custGeom>
              <a:avLst/>
              <a:gdLst>
                <a:gd name="T0" fmla="*/ 824 w 1502"/>
                <a:gd name="T1" fmla="*/ 3 h 1502"/>
                <a:gd name="T2" fmla="*/ 962 w 1502"/>
                <a:gd name="T3" fmla="*/ 30 h 1502"/>
                <a:gd name="T4" fmla="*/ 1090 w 1502"/>
                <a:gd name="T5" fmla="*/ 81 h 1502"/>
                <a:gd name="T6" fmla="*/ 1206 w 1502"/>
                <a:gd name="T7" fmla="*/ 153 h 1502"/>
                <a:gd name="T8" fmla="*/ 1306 w 1502"/>
                <a:gd name="T9" fmla="*/ 244 h 1502"/>
                <a:gd name="T10" fmla="*/ 1388 w 1502"/>
                <a:gd name="T11" fmla="*/ 352 h 1502"/>
                <a:gd name="T12" fmla="*/ 1450 w 1502"/>
                <a:gd name="T13" fmla="*/ 475 h 1502"/>
                <a:gd name="T14" fmla="*/ 1489 w 1502"/>
                <a:gd name="T15" fmla="*/ 608 h 1502"/>
                <a:gd name="T16" fmla="*/ 1502 w 1502"/>
                <a:gd name="T17" fmla="*/ 751 h 1502"/>
                <a:gd name="T18" fmla="*/ 1489 w 1502"/>
                <a:gd name="T19" fmla="*/ 894 h 1502"/>
                <a:gd name="T20" fmla="*/ 1450 w 1502"/>
                <a:gd name="T21" fmla="*/ 1027 h 1502"/>
                <a:gd name="T22" fmla="*/ 1388 w 1502"/>
                <a:gd name="T23" fmla="*/ 1149 h 1502"/>
                <a:gd name="T24" fmla="*/ 1306 w 1502"/>
                <a:gd name="T25" fmla="*/ 1257 h 1502"/>
                <a:gd name="T26" fmla="*/ 1206 w 1502"/>
                <a:gd name="T27" fmla="*/ 1348 h 1502"/>
                <a:gd name="T28" fmla="*/ 1090 w 1502"/>
                <a:gd name="T29" fmla="*/ 1421 h 1502"/>
                <a:gd name="T30" fmla="*/ 962 w 1502"/>
                <a:gd name="T31" fmla="*/ 1472 h 1502"/>
                <a:gd name="T32" fmla="*/ 824 w 1502"/>
                <a:gd name="T33" fmla="*/ 1498 h 1502"/>
                <a:gd name="T34" fmla="*/ 679 w 1502"/>
                <a:gd name="T35" fmla="*/ 1498 h 1502"/>
                <a:gd name="T36" fmla="*/ 540 w 1502"/>
                <a:gd name="T37" fmla="*/ 1472 h 1502"/>
                <a:gd name="T38" fmla="*/ 412 w 1502"/>
                <a:gd name="T39" fmla="*/ 1421 h 1502"/>
                <a:gd name="T40" fmla="*/ 297 w 1502"/>
                <a:gd name="T41" fmla="*/ 1348 h 1502"/>
                <a:gd name="T42" fmla="*/ 197 w 1502"/>
                <a:gd name="T43" fmla="*/ 1257 h 1502"/>
                <a:gd name="T44" fmla="*/ 114 w 1502"/>
                <a:gd name="T45" fmla="*/ 1149 h 1502"/>
                <a:gd name="T46" fmla="*/ 53 w 1502"/>
                <a:gd name="T47" fmla="*/ 1027 h 1502"/>
                <a:gd name="T48" fmla="*/ 14 w 1502"/>
                <a:gd name="T49" fmla="*/ 894 h 1502"/>
                <a:gd name="T50" fmla="*/ 0 w 1502"/>
                <a:gd name="T51" fmla="*/ 751 h 1502"/>
                <a:gd name="T52" fmla="*/ 14 w 1502"/>
                <a:gd name="T53" fmla="*/ 608 h 1502"/>
                <a:gd name="T54" fmla="*/ 53 w 1502"/>
                <a:gd name="T55" fmla="*/ 475 h 1502"/>
                <a:gd name="T56" fmla="*/ 114 w 1502"/>
                <a:gd name="T57" fmla="*/ 352 h 1502"/>
                <a:gd name="T58" fmla="*/ 197 w 1502"/>
                <a:gd name="T59" fmla="*/ 244 h 1502"/>
                <a:gd name="T60" fmla="*/ 297 w 1502"/>
                <a:gd name="T61" fmla="*/ 153 h 1502"/>
                <a:gd name="T62" fmla="*/ 412 w 1502"/>
                <a:gd name="T63" fmla="*/ 81 h 1502"/>
                <a:gd name="T64" fmla="*/ 540 w 1502"/>
                <a:gd name="T65" fmla="*/ 30 h 1502"/>
                <a:gd name="T66" fmla="*/ 679 w 1502"/>
                <a:gd name="T67" fmla="*/ 3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02" h="1502">
                  <a:moveTo>
                    <a:pt x="752" y="0"/>
                  </a:moveTo>
                  <a:lnTo>
                    <a:pt x="824" y="3"/>
                  </a:lnTo>
                  <a:lnTo>
                    <a:pt x="894" y="14"/>
                  </a:lnTo>
                  <a:lnTo>
                    <a:pt x="962" y="30"/>
                  </a:lnTo>
                  <a:lnTo>
                    <a:pt x="1028" y="53"/>
                  </a:lnTo>
                  <a:lnTo>
                    <a:pt x="1090" y="81"/>
                  </a:lnTo>
                  <a:lnTo>
                    <a:pt x="1149" y="114"/>
                  </a:lnTo>
                  <a:lnTo>
                    <a:pt x="1206" y="153"/>
                  </a:lnTo>
                  <a:lnTo>
                    <a:pt x="1258" y="197"/>
                  </a:lnTo>
                  <a:lnTo>
                    <a:pt x="1306" y="244"/>
                  </a:lnTo>
                  <a:lnTo>
                    <a:pt x="1349" y="297"/>
                  </a:lnTo>
                  <a:lnTo>
                    <a:pt x="1388" y="352"/>
                  </a:lnTo>
                  <a:lnTo>
                    <a:pt x="1422" y="411"/>
                  </a:lnTo>
                  <a:lnTo>
                    <a:pt x="1450" y="475"/>
                  </a:lnTo>
                  <a:lnTo>
                    <a:pt x="1473" y="540"/>
                  </a:lnTo>
                  <a:lnTo>
                    <a:pt x="1489" y="608"/>
                  </a:lnTo>
                  <a:lnTo>
                    <a:pt x="1499" y="678"/>
                  </a:lnTo>
                  <a:lnTo>
                    <a:pt x="1502" y="751"/>
                  </a:lnTo>
                  <a:lnTo>
                    <a:pt x="1499" y="823"/>
                  </a:lnTo>
                  <a:lnTo>
                    <a:pt x="1489" y="894"/>
                  </a:lnTo>
                  <a:lnTo>
                    <a:pt x="1473" y="961"/>
                  </a:lnTo>
                  <a:lnTo>
                    <a:pt x="1450" y="1027"/>
                  </a:lnTo>
                  <a:lnTo>
                    <a:pt x="1422" y="1090"/>
                  </a:lnTo>
                  <a:lnTo>
                    <a:pt x="1388" y="1149"/>
                  </a:lnTo>
                  <a:lnTo>
                    <a:pt x="1349" y="1206"/>
                  </a:lnTo>
                  <a:lnTo>
                    <a:pt x="1306" y="1257"/>
                  </a:lnTo>
                  <a:lnTo>
                    <a:pt x="1258" y="1306"/>
                  </a:lnTo>
                  <a:lnTo>
                    <a:pt x="1206" y="1348"/>
                  </a:lnTo>
                  <a:lnTo>
                    <a:pt x="1149" y="1387"/>
                  </a:lnTo>
                  <a:lnTo>
                    <a:pt x="1090" y="1421"/>
                  </a:lnTo>
                  <a:lnTo>
                    <a:pt x="1028" y="1450"/>
                  </a:lnTo>
                  <a:lnTo>
                    <a:pt x="962" y="1472"/>
                  </a:lnTo>
                  <a:lnTo>
                    <a:pt x="894" y="1489"/>
                  </a:lnTo>
                  <a:lnTo>
                    <a:pt x="824" y="1498"/>
                  </a:lnTo>
                  <a:lnTo>
                    <a:pt x="752" y="1502"/>
                  </a:lnTo>
                  <a:lnTo>
                    <a:pt x="679" y="1498"/>
                  </a:lnTo>
                  <a:lnTo>
                    <a:pt x="609" y="1489"/>
                  </a:lnTo>
                  <a:lnTo>
                    <a:pt x="540" y="1472"/>
                  </a:lnTo>
                  <a:lnTo>
                    <a:pt x="476" y="1450"/>
                  </a:lnTo>
                  <a:lnTo>
                    <a:pt x="412" y="1421"/>
                  </a:lnTo>
                  <a:lnTo>
                    <a:pt x="353" y="1387"/>
                  </a:lnTo>
                  <a:lnTo>
                    <a:pt x="297" y="1348"/>
                  </a:lnTo>
                  <a:lnTo>
                    <a:pt x="245" y="1306"/>
                  </a:lnTo>
                  <a:lnTo>
                    <a:pt x="197" y="1257"/>
                  </a:lnTo>
                  <a:lnTo>
                    <a:pt x="153" y="1206"/>
                  </a:lnTo>
                  <a:lnTo>
                    <a:pt x="114" y="1149"/>
                  </a:lnTo>
                  <a:lnTo>
                    <a:pt x="81" y="1090"/>
                  </a:lnTo>
                  <a:lnTo>
                    <a:pt x="53" y="1027"/>
                  </a:lnTo>
                  <a:lnTo>
                    <a:pt x="31" y="961"/>
                  </a:lnTo>
                  <a:lnTo>
                    <a:pt x="14" y="894"/>
                  </a:lnTo>
                  <a:lnTo>
                    <a:pt x="3" y="823"/>
                  </a:lnTo>
                  <a:lnTo>
                    <a:pt x="0" y="751"/>
                  </a:lnTo>
                  <a:lnTo>
                    <a:pt x="3" y="678"/>
                  </a:lnTo>
                  <a:lnTo>
                    <a:pt x="14" y="608"/>
                  </a:lnTo>
                  <a:lnTo>
                    <a:pt x="31" y="540"/>
                  </a:lnTo>
                  <a:lnTo>
                    <a:pt x="53" y="475"/>
                  </a:lnTo>
                  <a:lnTo>
                    <a:pt x="81" y="411"/>
                  </a:lnTo>
                  <a:lnTo>
                    <a:pt x="114" y="352"/>
                  </a:lnTo>
                  <a:lnTo>
                    <a:pt x="153" y="297"/>
                  </a:lnTo>
                  <a:lnTo>
                    <a:pt x="197" y="244"/>
                  </a:lnTo>
                  <a:lnTo>
                    <a:pt x="245" y="197"/>
                  </a:lnTo>
                  <a:lnTo>
                    <a:pt x="297" y="153"/>
                  </a:lnTo>
                  <a:lnTo>
                    <a:pt x="353" y="114"/>
                  </a:lnTo>
                  <a:lnTo>
                    <a:pt x="412" y="81"/>
                  </a:lnTo>
                  <a:lnTo>
                    <a:pt x="476" y="53"/>
                  </a:lnTo>
                  <a:lnTo>
                    <a:pt x="540" y="30"/>
                  </a:lnTo>
                  <a:lnTo>
                    <a:pt x="609" y="14"/>
                  </a:lnTo>
                  <a:lnTo>
                    <a:pt x="679" y="3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1167011" y="2855792"/>
              <a:ext cx="729889" cy="724503"/>
            </a:xfrm>
            <a:custGeom>
              <a:avLst/>
              <a:gdLst>
                <a:gd name="T0" fmla="*/ 719 w 2574"/>
                <a:gd name="T1" fmla="*/ 60 h 2555"/>
                <a:gd name="T2" fmla="*/ 840 w 2574"/>
                <a:gd name="T3" fmla="*/ 140 h 2555"/>
                <a:gd name="T4" fmla="*/ 962 w 2574"/>
                <a:gd name="T5" fmla="*/ 204 h 2555"/>
                <a:gd name="T6" fmla="*/ 1067 w 2574"/>
                <a:gd name="T7" fmla="*/ 253 h 2555"/>
                <a:gd name="T8" fmla="*/ 1141 w 2574"/>
                <a:gd name="T9" fmla="*/ 284 h 2555"/>
                <a:gd name="T10" fmla="*/ 1169 w 2574"/>
                <a:gd name="T11" fmla="*/ 294 h 2555"/>
                <a:gd name="T12" fmla="*/ 1437 w 2574"/>
                <a:gd name="T13" fmla="*/ 271 h 2555"/>
                <a:gd name="T14" fmla="*/ 1578 w 2574"/>
                <a:gd name="T15" fmla="*/ 226 h 2555"/>
                <a:gd name="T16" fmla="*/ 1696 w 2574"/>
                <a:gd name="T17" fmla="*/ 174 h 2555"/>
                <a:gd name="T18" fmla="*/ 1807 w 2574"/>
                <a:gd name="T19" fmla="*/ 103 h 2555"/>
                <a:gd name="T20" fmla="*/ 1929 w 2574"/>
                <a:gd name="T21" fmla="*/ 0 h 2555"/>
                <a:gd name="T22" fmla="*/ 2092 w 2574"/>
                <a:gd name="T23" fmla="*/ 273 h 2555"/>
                <a:gd name="T24" fmla="*/ 2249 w 2574"/>
                <a:gd name="T25" fmla="*/ 554 h 2555"/>
                <a:gd name="T26" fmla="*/ 2387 w 2574"/>
                <a:gd name="T27" fmla="*/ 845 h 2555"/>
                <a:gd name="T28" fmla="*/ 2496 w 2574"/>
                <a:gd name="T29" fmla="*/ 1145 h 2555"/>
                <a:gd name="T30" fmla="*/ 2561 w 2574"/>
                <a:gd name="T31" fmla="*/ 1456 h 2555"/>
                <a:gd name="T32" fmla="*/ 2574 w 2574"/>
                <a:gd name="T33" fmla="*/ 1718 h 2555"/>
                <a:gd name="T34" fmla="*/ 2571 w 2574"/>
                <a:gd name="T35" fmla="*/ 1864 h 2555"/>
                <a:gd name="T36" fmla="*/ 2549 w 2574"/>
                <a:gd name="T37" fmla="*/ 2007 h 2555"/>
                <a:gd name="T38" fmla="*/ 2489 w 2574"/>
                <a:gd name="T39" fmla="*/ 2138 h 2555"/>
                <a:gd name="T40" fmla="*/ 2398 w 2574"/>
                <a:gd name="T41" fmla="*/ 2239 h 2555"/>
                <a:gd name="T42" fmla="*/ 2286 w 2574"/>
                <a:gd name="T43" fmla="*/ 2313 h 2555"/>
                <a:gd name="T44" fmla="*/ 2163 w 2574"/>
                <a:gd name="T45" fmla="*/ 2378 h 2555"/>
                <a:gd name="T46" fmla="*/ 1938 w 2574"/>
                <a:gd name="T47" fmla="*/ 2465 h 2555"/>
                <a:gd name="T48" fmla="*/ 1698 w 2574"/>
                <a:gd name="T49" fmla="*/ 2515 h 2555"/>
                <a:gd name="T50" fmla="*/ 1454 w 2574"/>
                <a:gd name="T51" fmla="*/ 2542 h 2555"/>
                <a:gd name="T52" fmla="*/ 1283 w 2574"/>
                <a:gd name="T53" fmla="*/ 2555 h 2555"/>
                <a:gd name="T54" fmla="*/ 1040 w 2574"/>
                <a:gd name="T55" fmla="*/ 2534 h 2555"/>
                <a:gd name="T56" fmla="*/ 795 w 2574"/>
                <a:gd name="T57" fmla="*/ 2502 h 2555"/>
                <a:gd name="T58" fmla="*/ 559 w 2574"/>
                <a:gd name="T59" fmla="*/ 2441 h 2555"/>
                <a:gd name="T60" fmla="*/ 369 w 2574"/>
                <a:gd name="T61" fmla="*/ 2356 h 2555"/>
                <a:gd name="T62" fmla="*/ 249 w 2574"/>
                <a:gd name="T63" fmla="*/ 2291 h 2555"/>
                <a:gd name="T64" fmla="*/ 144 w 2574"/>
                <a:gd name="T65" fmla="*/ 2209 h 2555"/>
                <a:gd name="T66" fmla="*/ 60 w 2574"/>
                <a:gd name="T67" fmla="*/ 2097 h 2555"/>
                <a:gd name="T68" fmla="*/ 15 w 2574"/>
                <a:gd name="T69" fmla="*/ 1960 h 2555"/>
                <a:gd name="T70" fmla="*/ 1 w 2574"/>
                <a:gd name="T71" fmla="*/ 1815 h 2555"/>
                <a:gd name="T72" fmla="*/ 0 w 2574"/>
                <a:gd name="T73" fmla="*/ 1671 h 2555"/>
                <a:gd name="T74" fmla="*/ 29 w 2574"/>
                <a:gd name="T75" fmla="*/ 1351 h 2555"/>
                <a:gd name="T76" fmla="*/ 111 w 2574"/>
                <a:gd name="T77" fmla="*/ 1043 h 2555"/>
                <a:gd name="T78" fmla="*/ 230 w 2574"/>
                <a:gd name="T79" fmla="*/ 747 h 2555"/>
                <a:gd name="T80" fmla="*/ 376 w 2574"/>
                <a:gd name="T81" fmla="*/ 459 h 2555"/>
                <a:gd name="T82" fmla="*/ 537 w 2574"/>
                <a:gd name="T83" fmla="*/ 181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74" h="2555">
                  <a:moveTo>
                    <a:pt x="645" y="0"/>
                  </a:moveTo>
                  <a:lnTo>
                    <a:pt x="681" y="31"/>
                  </a:lnTo>
                  <a:lnTo>
                    <a:pt x="719" y="60"/>
                  </a:lnTo>
                  <a:lnTo>
                    <a:pt x="758" y="89"/>
                  </a:lnTo>
                  <a:lnTo>
                    <a:pt x="799" y="115"/>
                  </a:lnTo>
                  <a:lnTo>
                    <a:pt x="840" y="140"/>
                  </a:lnTo>
                  <a:lnTo>
                    <a:pt x="881" y="163"/>
                  </a:lnTo>
                  <a:lnTo>
                    <a:pt x="922" y="184"/>
                  </a:lnTo>
                  <a:lnTo>
                    <a:pt x="962" y="204"/>
                  </a:lnTo>
                  <a:lnTo>
                    <a:pt x="998" y="222"/>
                  </a:lnTo>
                  <a:lnTo>
                    <a:pt x="1034" y="239"/>
                  </a:lnTo>
                  <a:lnTo>
                    <a:pt x="1067" y="253"/>
                  </a:lnTo>
                  <a:lnTo>
                    <a:pt x="1096" y="266"/>
                  </a:lnTo>
                  <a:lnTo>
                    <a:pt x="1121" y="275"/>
                  </a:lnTo>
                  <a:lnTo>
                    <a:pt x="1141" y="284"/>
                  </a:lnTo>
                  <a:lnTo>
                    <a:pt x="1156" y="289"/>
                  </a:lnTo>
                  <a:lnTo>
                    <a:pt x="1166" y="293"/>
                  </a:lnTo>
                  <a:lnTo>
                    <a:pt x="1169" y="294"/>
                  </a:lnTo>
                  <a:lnTo>
                    <a:pt x="1283" y="508"/>
                  </a:lnTo>
                  <a:lnTo>
                    <a:pt x="1382" y="287"/>
                  </a:lnTo>
                  <a:lnTo>
                    <a:pt x="1437" y="271"/>
                  </a:lnTo>
                  <a:lnTo>
                    <a:pt x="1488" y="255"/>
                  </a:lnTo>
                  <a:lnTo>
                    <a:pt x="1535" y="240"/>
                  </a:lnTo>
                  <a:lnTo>
                    <a:pt x="1578" y="226"/>
                  </a:lnTo>
                  <a:lnTo>
                    <a:pt x="1619" y="209"/>
                  </a:lnTo>
                  <a:lnTo>
                    <a:pt x="1658" y="193"/>
                  </a:lnTo>
                  <a:lnTo>
                    <a:pt x="1696" y="174"/>
                  </a:lnTo>
                  <a:lnTo>
                    <a:pt x="1732" y="153"/>
                  </a:lnTo>
                  <a:lnTo>
                    <a:pt x="1769" y="129"/>
                  </a:lnTo>
                  <a:lnTo>
                    <a:pt x="1807" y="103"/>
                  </a:lnTo>
                  <a:lnTo>
                    <a:pt x="1846" y="73"/>
                  </a:lnTo>
                  <a:lnTo>
                    <a:pt x="1886" y="39"/>
                  </a:lnTo>
                  <a:lnTo>
                    <a:pt x="1929" y="0"/>
                  </a:lnTo>
                  <a:lnTo>
                    <a:pt x="1984" y="90"/>
                  </a:lnTo>
                  <a:lnTo>
                    <a:pt x="2038" y="181"/>
                  </a:lnTo>
                  <a:lnTo>
                    <a:pt x="2092" y="273"/>
                  </a:lnTo>
                  <a:lnTo>
                    <a:pt x="2145" y="366"/>
                  </a:lnTo>
                  <a:lnTo>
                    <a:pt x="2199" y="459"/>
                  </a:lnTo>
                  <a:lnTo>
                    <a:pt x="2249" y="554"/>
                  </a:lnTo>
                  <a:lnTo>
                    <a:pt x="2298" y="650"/>
                  </a:lnTo>
                  <a:lnTo>
                    <a:pt x="2344" y="747"/>
                  </a:lnTo>
                  <a:lnTo>
                    <a:pt x="2387" y="845"/>
                  </a:lnTo>
                  <a:lnTo>
                    <a:pt x="2427" y="943"/>
                  </a:lnTo>
                  <a:lnTo>
                    <a:pt x="2464" y="1043"/>
                  </a:lnTo>
                  <a:lnTo>
                    <a:pt x="2496" y="1145"/>
                  </a:lnTo>
                  <a:lnTo>
                    <a:pt x="2523" y="1248"/>
                  </a:lnTo>
                  <a:lnTo>
                    <a:pt x="2544" y="1351"/>
                  </a:lnTo>
                  <a:lnTo>
                    <a:pt x="2561" y="1456"/>
                  </a:lnTo>
                  <a:lnTo>
                    <a:pt x="2570" y="1564"/>
                  </a:lnTo>
                  <a:lnTo>
                    <a:pt x="2574" y="1671"/>
                  </a:lnTo>
                  <a:lnTo>
                    <a:pt x="2574" y="1718"/>
                  </a:lnTo>
                  <a:lnTo>
                    <a:pt x="2574" y="1767"/>
                  </a:lnTo>
                  <a:lnTo>
                    <a:pt x="2574" y="1815"/>
                  </a:lnTo>
                  <a:lnTo>
                    <a:pt x="2571" y="1864"/>
                  </a:lnTo>
                  <a:lnTo>
                    <a:pt x="2567" y="1912"/>
                  </a:lnTo>
                  <a:lnTo>
                    <a:pt x="2560" y="1960"/>
                  </a:lnTo>
                  <a:lnTo>
                    <a:pt x="2549" y="2007"/>
                  </a:lnTo>
                  <a:lnTo>
                    <a:pt x="2534" y="2052"/>
                  </a:lnTo>
                  <a:lnTo>
                    <a:pt x="2514" y="2097"/>
                  </a:lnTo>
                  <a:lnTo>
                    <a:pt x="2489" y="2138"/>
                  </a:lnTo>
                  <a:lnTo>
                    <a:pt x="2462" y="2176"/>
                  </a:lnTo>
                  <a:lnTo>
                    <a:pt x="2431" y="2209"/>
                  </a:lnTo>
                  <a:lnTo>
                    <a:pt x="2398" y="2239"/>
                  </a:lnTo>
                  <a:lnTo>
                    <a:pt x="2363" y="2266"/>
                  </a:lnTo>
                  <a:lnTo>
                    <a:pt x="2325" y="2291"/>
                  </a:lnTo>
                  <a:lnTo>
                    <a:pt x="2286" y="2313"/>
                  </a:lnTo>
                  <a:lnTo>
                    <a:pt x="2246" y="2334"/>
                  </a:lnTo>
                  <a:lnTo>
                    <a:pt x="2206" y="2356"/>
                  </a:lnTo>
                  <a:lnTo>
                    <a:pt x="2163" y="2378"/>
                  </a:lnTo>
                  <a:lnTo>
                    <a:pt x="2090" y="2412"/>
                  </a:lnTo>
                  <a:lnTo>
                    <a:pt x="2014" y="2441"/>
                  </a:lnTo>
                  <a:lnTo>
                    <a:pt x="1938" y="2465"/>
                  </a:lnTo>
                  <a:lnTo>
                    <a:pt x="1859" y="2485"/>
                  </a:lnTo>
                  <a:lnTo>
                    <a:pt x="1778" y="2502"/>
                  </a:lnTo>
                  <a:lnTo>
                    <a:pt x="1698" y="2515"/>
                  </a:lnTo>
                  <a:lnTo>
                    <a:pt x="1617" y="2526"/>
                  </a:lnTo>
                  <a:lnTo>
                    <a:pt x="1535" y="2534"/>
                  </a:lnTo>
                  <a:lnTo>
                    <a:pt x="1454" y="2542"/>
                  </a:lnTo>
                  <a:lnTo>
                    <a:pt x="1372" y="2548"/>
                  </a:lnTo>
                  <a:lnTo>
                    <a:pt x="1292" y="2555"/>
                  </a:lnTo>
                  <a:lnTo>
                    <a:pt x="1283" y="2555"/>
                  </a:lnTo>
                  <a:lnTo>
                    <a:pt x="1201" y="2548"/>
                  </a:lnTo>
                  <a:lnTo>
                    <a:pt x="1121" y="2542"/>
                  </a:lnTo>
                  <a:lnTo>
                    <a:pt x="1040" y="2534"/>
                  </a:lnTo>
                  <a:lnTo>
                    <a:pt x="958" y="2526"/>
                  </a:lnTo>
                  <a:lnTo>
                    <a:pt x="877" y="2515"/>
                  </a:lnTo>
                  <a:lnTo>
                    <a:pt x="795" y="2502"/>
                  </a:lnTo>
                  <a:lnTo>
                    <a:pt x="716" y="2485"/>
                  </a:lnTo>
                  <a:lnTo>
                    <a:pt x="637" y="2465"/>
                  </a:lnTo>
                  <a:lnTo>
                    <a:pt x="559" y="2441"/>
                  </a:lnTo>
                  <a:lnTo>
                    <a:pt x="484" y="2412"/>
                  </a:lnTo>
                  <a:lnTo>
                    <a:pt x="411" y="2378"/>
                  </a:lnTo>
                  <a:lnTo>
                    <a:pt x="369" y="2356"/>
                  </a:lnTo>
                  <a:lnTo>
                    <a:pt x="328" y="2334"/>
                  </a:lnTo>
                  <a:lnTo>
                    <a:pt x="288" y="2313"/>
                  </a:lnTo>
                  <a:lnTo>
                    <a:pt x="249" y="2291"/>
                  </a:lnTo>
                  <a:lnTo>
                    <a:pt x="212" y="2266"/>
                  </a:lnTo>
                  <a:lnTo>
                    <a:pt x="177" y="2239"/>
                  </a:lnTo>
                  <a:lnTo>
                    <a:pt x="144" y="2209"/>
                  </a:lnTo>
                  <a:lnTo>
                    <a:pt x="113" y="2176"/>
                  </a:lnTo>
                  <a:lnTo>
                    <a:pt x="85" y="2138"/>
                  </a:lnTo>
                  <a:lnTo>
                    <a:pt x="60" y="2097"/>
                  </a:lnTo>
                  <a:lnTo>
                    <a:pt x="40" y="2052"/>
                  </a:lnTo>
                  <a:lnTo>
                    <a:pt x="26" y="2007"/>
                  </a:lnTo>
                  <a:lnTo>
                    <a:pt x="15" y="1960"/>
                  </a:lnTo>
                  <a:lnTo>
                    <a:pt x="7" y="1912"/>
                  </a:lnTo>
                  <a:lnTo>
                    <a:pt x="3" y="1864"/>
                  </a:lnTo>
                  <a:lnTo>
                    <a:pt x="1" y="1815"/>
                  </a:lnTo>
                  <a:lnTo>
                    <a:pt x="0" y="1767"/>
                  </a:lnTo>
                  <a:lnTo>
                    <a:pt x="0" y="1718"/>
                  </a:lnTo>
                  <a:lnTo>
                    <a:pt x="0" y="1671"/>
                  </a:lnTo>
                  <a:lnTo>
                    <a:pt x="3" y="1564"/>
                  </a:lnTo>
                  <a:lnTo>
                    <a:pt x="14" y="1456"/>
                  </a:lnTo>
                  <a:lnTo>
                    <a:pt x="29" y="1351"/>
                  </a:lnTo>
                  <a:lnTo>
                    <a:pt x="52" y="1248"/>
                  </a:lnTo>
                  <a:lnTo>
                    <a:pt x="79" y="1145"/>
                  </a:lnTo>
                  <a:lnTo>
                    <a:pt x="111" y="1043"/>
                  </a:lnTo>
                  <a:lnTo>
                    <a:pt x="146" y="943"/>
                  </a:lnTo>
                  <a:lnTo>
                    <a:pt x="186" y="845"/>
                  </a:lnTo>
                  <a:lnTo>
                    <a:pt x="230" y="747"/>
                  </a:lnTo>
                  <a:lnTo>
                    <a:pt x="276" y="650"/>
                  </a:lnTo>
                  <a:lnTo>
                    <a:pt x="326" y="554"/>
                  </a:lnTo>
                  <a:lnTo>
                    <a:pt x="376" y="459"/>
                  </a:lnTo>
                  <a:lnTo>
                    <a:pt x="428" y="366"/>
                  </a:lnTo>
                  <a:lnTo>
                    <a:pt x="483" y="273"/>
                  </a:lnTo>
                  <a:lnTo>
                    <a:pt x="537" y="181"/>
                  </a:lnTo>
                  <a:lnTo>
                    <a:pt x="591" y="90"/>
                  </a:lnTo>
                  <a:lnTo>
                    <a:pt x="645" y="0"/>
                  </a:lnTo>
                  <a:close/>
                </a:path>
              </a:pathLst>
            </a:custGeom>
            <a:grpFill/>
            <a:ln w="15875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1" name="Straight Connector 66"/>
          <p:cNvCxnSpPr/>
          <p:nvPr/>
        </p:nvCxnSpPr>
        <p:spPr>
          <a:xfrm flipH="1">
            <a:off x="2069211" y="2071004"/>
            <a:ext cx="933026" cy="0"/>
          </a:xfrm>
          <a:prstGeom prst="line">
            <a:avLst/>
          </a:prstGeom>
          <a:noFill/>
          <a:ln w="19050" cap="rnd" cmpd="sng" algn="ctr">
            <a:solidFill>
              <a:srgbClr val="505050"/>
            </a:solidFill>
            <a:prstDash val="sysDot"/>
            <a:headEnd type="triangle" w="med" len="med"/>
            <a:tailEnd type="triangle" w="med" len="med"/>
          </a:ln>
          <a:effectLst/>
        </p:spPr>
      </p:cxnSp>
      <p:sp>
        <p:nvSpPr>
          <p:cNvPr id="42" name="Freeform 9"/>
          <p:cNvSpPr>
            <a:spLocks/>
          </p:cNvSpPr>
          <p:nvPr/>
        </p:nvSpPr>
        <p:spPr bwMode="auto">
          <a:xfrm>
            <a:off x="3341992" y="652334"/>
            <a:ext cx="4362615" cy="2364123"/>
          </a:xfrm>
          <a:custGeom>
            <a:avLst/>
            <a:gdLst>
              <a:gd name="T0" fmla="*/ 0 w 886"/>
              <a:gd name="T1" fmla="*/ 398 h 479"/>
              <a:gd name="T2" fmla="*/ 129 w 886"/>
              <a:gd name="T3" fmla="*/ 479 h 479"/>
              <a:gd name="T4" fmla="*/ 647 w 886"/>
              <a:gd name="T5" fmla="*/ 479 h 479"/>
              <a:gd name="T6" fmla="*/ 886 w 886"/>
              <a:gd name="T7" fmla="*/ 239 h 479"/>
              <a:gd name="T8" fmla="*/ 647 w 886"/>
              <a:gd name="T9" fmla="*/ 0 h 479"/>
              <a:gd name="T10" fmla="*/ 443 w 886"/>
              <a:gd name="T11" fmla="*/ 115 h 479"/>
              <a:gd name="T12" fmla="*/ 355 w 886"/>
              <a:gd name="T13" fmla="*/ 94 h 479"/>
              <a:gd name="T14" fmla="*/ 183 w 886"/>
              <a:gd name="T15" fmla="*/ 202 h 479"/>
              <a:gd name="T16" fmla="*/ 129 w 886"/>
              <a:gd name="T17" fmla="*/ 191 h 479"/>
              <a:gd name="T18" fmla="*/ 119 w 886"/>
              <a:gd name="T19" fmla="*/ 192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6" h="479">
                <a:moveTo>
                  <a:pt x="0" y="398"/>
                </a:moveTo>
                <a:cubicBezTo>
                  <a:pt x="23" y="446"/>
                  <a:pt x="72" y="479"/>
                  <a:pt x="129" y="479"/>
                </a:cubicBezTo>
                <a:cubicBezTo>
                  <a:pt x="647" y="479"/>
                  <a:pt x="647" y="479"/>
                  <a:pt x="647" y="479"/>
                </a:cubicBezTo>
                <a:cubicBezTo>
                  <a:pt x="779" y="479"/>
                  <a:pt x="886" y="372"/>
                  <a:pt x="886" y="239"/>
                </a:cubicBezTo>
                <a:cubicBezTo>
                  <a:pt x="886" y="108"/>
                  <a:pt x="779" y="0"/>
                  <a:pt x="647" y="0"/>
                </a:cubicBezTo>
                <a:cubicBezTo>
                  <a:pt x="561" y="0"/>
                  <a:pt x="485" y="47"/>
                  <a:pt x="443" y="115"/>
                </a:cubicBezTo>
                <a:cubicBezTo>
                  <a:pt x="416" y="102"/>
                  <a:pt x="387" y="94"/>
                  <a:pt x="355" y="94"/>
                </a:cubicBezTo>
                <a:cubicBezTo>
                  <a:pt x="280" y="94"/>
                  <a:pt x="214" y="138"/>
                  <a:pt x="183" y="202"/>
                </a:cubicBezTo>
                <a:cubicBezTo>
                  <a:pt x="166" y="195"/>
                  <a:pt x="148" y="191"/>
                  <a:pt x="129" y="191"/>
                </a:cubicBezTo>
                <a:cubicBezTo>
                  <a:pt x="126" y="191"/>
                  <a:pt x="122" y="192"/>
                  <a:pt x="119" y="192"/>
                </a:cubicBezTo>
              </a:path>
            </a:pathLst>
          </a:custGeom>
          <a:noFill/>
          <a:ln w="33338" cap="flat">
            <a:solidFill>
              <a:srgbClr val="2BAEE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smtClean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43" name="TextBox 68"/>
          <p:cNvSpPr txBox="1"/>
          <p:nvPr/>
        </p:nvSpPr>
        <p:spPr>
          <a:xfrm>
            <a:off x="3105361" y="2413998"/>
            <a:ext cx="821124" cy="382308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93260" rtlCol="0">
            <a:spAutoFit/>
          </a:bodyPr>
          <a:lstStyle>
            <a:defPPr>
              <a:defRPr lang="en-US"/>
            </a:defPPr>
            <a:lvl1pPr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1pPr>
            <a:lvl2pPr marL="465138" indent="-793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2pPr>
            <a:lvl3pPr marL="931863" indent="-1746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3pPr>
            <a:lvl4pPr marL="1398588" indent="-26988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4pPr>
            <a:lvl5pPr marL="1865313" indent="-36513" algn="l" defTabSz="9318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1118323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0" cap="none" spc="0" normalizeH="0" baseline="0" noProof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505050"/>
                </a:solidFill>
                <a:effectLst/>
                <a:uLnTx/>
                <a:uFillTx/>
                <a:cs typeface="Segoe UI" panose="020B0502040204020203" pitchFamily="34" charset="0"/>
              </a:rPr>
              <a:t>Azure Portal</a:t>
            </a:r>
          </a:p>
          <a:p>
            <a:pPr marL="0" marR="0" lvl="0" indent="0" algn="ctr" defTabSz="1118323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0" cap="none" spc="0" normalizeH="0" baseline="0" noProof="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505050"/>
                </a:solidFill>
                <a:effectLst/>
                <a:uLnTx/>
                <a:uFillTx/>
                <a:cs typeface="Segoe UI" panose="020B0502040204020203" pitchFamily="34" charset="0"/>
              </a:rPr>
              <a:t>RemoteApp</a:t>
            </a:r>
          </a:p>
        </p:txBody>
      </p:sp>
      <p:grpSp>
        <p:nvGrpSpPr>
          <p:cNvPr id="44" name="Group 69"/>
          <p:cNvGrpSpPr/>
          <p:nvPr/>
        </p:nvGrpSpPr>
        <p:grpSpPr>
          <a:xfrm>
            <a:off x="5905496" y="1171994"/>
            <a:ext cx="1193793" cy="1484628"/>
            <a:chOff x="5857335" y="2480223"/>
            <a:chExt cx="1170491" cy="1455649"/>
          </a:xfrm>
        </p:grpSpPr>
        <p:grpSp>
          <p:nvGrpSpPr>
            <p:cNvPr id="62" name="Group 70"/>
            <p:cNvGrpSpPr/>
            <p:nvPr/>
          </p:nvGrpSpPr>
          <p:grpSpPr>
            <a:xfrm>
              <a:off x="6594272" y="2488161"/>
              <a:ext cx="433554" cy="631761"/>
              <a:chOff x="5164870" y="3256503"/>
              <a:chExt cx="433554" cy="631761"/>
            </a:xfrm>
          </p:grpSpPr>
          <p:sp>
            <p:nvSpPr>
              <p:cNvPr id="77" name="Rectangle 85"/>
              <p:cNvSpPr/>
              <p:nvPr/>
            </p:nvSpPr>
            <p:spPr>
              <a:xfrm>
                <a:off x="5164870" y="3747007"/>
                <a:ext cx="433554" cy="141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11183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0" b="0" i="0" u="none" strike="noStrike" kern="0" cap="none" spc="0" normalizeH="0" baseline="0" noProof="0" dirty="0" smtClean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505050"/>
                    </a:solidFill>
                    <a:effectLst/>
                    <a:uLnTx/>
                    <a:uFillTx/>
                    <a:cs typeface="Segoe UI" panose="020B0502040204020203" pitchFamily="34" charset="0"/>
                  </a:rPr>
                  <a:t>LOB</a:t>
                </a:r>
              </a:p>
            </p:txBody>
          </p:sp>
          <p:sp>
            <p:nvSpPr>
              <p:cNvPr id="78" name="Freeform 5"/>
              <p:cNvSpPr>
                <a:spLocks noEditPoints="1"/>
              </p:cNvSpPr>
              <p:nvPr/>
            </p:nvSpPr>
            <p:spPr bwMode="auto">
              <a:xfrm>
                <a:off x="5218135" y="3256503"/>
                <a:ext cx="327025" cy="433388"/>
              </a:xfrm>
              <a:custGeom>
                <a:avLst/>
                <a:gdLst>
                  <a:gd name="T0" fmla="*/ 87 w 87"/>
                  <a:gd name="T1" fmla="*/ 67 h 115"/>
                  <a:gd name="T2" fmla="*/ 87 w 87"/>
                  <a:gd name="T3" fmla="*/ 102 h 115"/>
                  <a:gd name="T4" fmla="*/ 44 w 87"/>
                  <a:gd name="T5" fmla="*/ 115 h 115"/>
                  <a:gd name="T6" fmla="*/ 0 w 87"/>
                  <a:gd name="T7" fmla="*/ 102 h 115"/>
                  <a:gd name="T8" fmla="*/ 0 w 87"/>
                  <a:gd name="T9" fmla="*/ 67 h 115"/>
                  <a:gd name="T10" fmla="*/ 44 w 87"/>
                  <a:gd name="T11" fmla="*/ 75 h 115"/>
                  <a:gd name="T12" fmla="*/ 87 w 87"/>
                  <a:gd name="T13" fmla="*/ 67 h 115"/>
                  <a:gd name="T14" fmla="*/ 38 w 87"/>
                  <a:gd name="T15" fmla="*/ 51 h 115"/>
                  <a:gd name="T16" fmla="*/ 49 w 87"/>
                  <a:gd name="T17" fmla="*/ 51 h 115"/>
                  <a:gd name="T18" fmla="*/ 70 w 87"/>
                  <a:gd name="T19" fmla="*/ 28 h 115"/>
                  <a:gd name="T20" fmla="*/ 68 w 87"/>
                  <a:gd name="T21" fmla="*/ 22 h 115"/>
                  <a:gd name="T22" fmla="*/ 57 w 87"/>
                  <a:gd name="T23" fmla="*/ 22 h 115"/>
                  <a:gd name="T24" fmla="*/ 57 w 87"/>
                  <a:gd name="T25" fmla="*/ 8 h 115"/>
                  <a:gd name="T26" fmla="*/ 49 w 87"/>
                  <a:gd name="T27" fmla="*/ 0 h 115"/>
                  <a:gd name="T28" fmla="*/ 38 w 87"/>
                  <a:gd name="T29" fmla="*/ 0 h 115"/>
                  <a:gd name="T30" fmla="*/ 30 w 87"/>
                  <a:gd name="T31" fmla="*/ 8 h 115"/>
                  <a:gd name="T32" fmla="*/ 30 w 87"/>
                  <a:gd name="T33" fmla="*/ 22 h 115"/>
                  <a:gd name="T34" fmla="*/ 19 w 87"/>
                  <a:gd name="T35" fmla="*/ 22 h 115"/>
                  <a:gd name="T36" fmla="*/ 17 w 87"/>
                  <a:gd name="T37" fmla="*/ 28 h 115"/>
                  <a:gd name="T38" fmla="*/ 38 w 87"/>
                  <a:gd name="T39" fmla="*/ 51 h 115"/>
                  <a:gd name="T40" fmla="*/ 38 w 87"/>
                  <a:gd name="T41" fmla="*/ 51 h 115"/>
                  <a:gd name="T42" fmla="*/ 61 w 87"/>
                  <a:gd name="T43" fmla="*/ 45 h 115"/>
                  <a:gd name="T44" fmla="*/ 53 w 87"/>
                  <a:gd name="T45" fmla="*/ 54 h 115"/>
                  <a:gd name="T46" fmla="*/ 44 w 87"/>
                  <a:gd name="T47" fmla="*/ 58 h 115"/>
                  <a:gd name="T48" fmla="*/ 34 w 87"/>
                  <a:gd name="T49" fmla="*/ 54 h 115"/>
                  <a:gd name="T50" fmla="*/ 26 w 87"/>
                  <a:gd name="T51" fmla="*/ 45 h 115"/>
                  <a:gd name="T52" fmla="*/ 0 w 87"/>
                  <a:gd name="T53" fmla="*/ 57 h 115"/>
                  <a:gd name="T54" fmla="*/ 44 w 87"/>
                  <a:gd name="T55" fmla="*/ 70 h 115"/>
                  <a:gd name="T56" fmla="*/ 87 w 87"/>
                  <a:gd name="T57" fmla="*/ 57 h 115"/>
                  <a:gd name="T58" fmla="*/ 61 w 87"/>
                  <a:gd name="T59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115">
                    <a:moveTo>
                      <a:pt x="87" y="67"/>
                    </a:moveTo>
                    <a:cubicBezTo>
                      <a:pt x="87" y="102"/>
                      <a:pt x="87" y="102"/>
                      <a:pt x="87" y="102"/>
                    </a:cubicBezTo>
                    <a:cubicBezTo>
                      <a:pt x="87" y="109"/>
                      <a:pt x="68" y="115"/>
                      <a:pt x="44" y="115"/>
                    </a:cubicBezTo>
                    <a:cubicBezTo>
                      <a:pt x="20" y="115"/>
                      <a:pt x="0" y="109"/>
                      <a:pt x="0" y="10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4" y="75"/>
                      <a:pt x="37" y="75"/>
                      <a:pt x="44" y="75"/>
                    </a:cubicBezTo>
                    <a:cubicBezTo>
                      <a:pt x="50" y="75"/>
                      <a:pt x="73" y="75"/>
                      <a:pt x="87" y="67"/>
                    </a:cubicBezTo>
                    <a:close/>
                    <a:moveTo>
                      <a:pt x="38" y="51"/>
                    </a:moveTo>
                    <a:cubicBezTo>
                      <a:pt x="41" y="54"/>
                      <a:pt x="46" y="54"/>
                      <a:pt x="49" y="51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3" y="25"/>
                      <a:pt x="72" y="22"/>
                      <a:pt x="68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4"/>
                      <a:pt x="53" y="0"/>
                      <a:pt x="4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30" y="4"/>
                      <a:pt x="30" y="8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5" y="22"/>
                      <a:pt x="14" y="25"/>
                      <a:pt x="17" y="28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lose/>
                    <a:moveTo>
                      <a:pt x="61" y="45"/>
                    </a:moveTo>
                    <a:cubicBezTo>
                      <a:pt x="53" y="54"/>
                      <a:pt x="53" y="54"/>
                      <a:pt x="53" y="54"/>
                    </a:cubicBezTo>
                    <a:cubicBezTo>
                      <a:pt x="50" y="57"/>
                      <a:pt x="47" y="58"/>
                      <a:pt x="44" y="58"/>
                    </a:cubicBezTo>
                    <a:cubicBezTo>
                      <a:pt x="40" y="58"/>
                      <a:pt x="37" y="57"/>
                      <a:pt x="34" y="54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11" y="47"/>
                      <a:pt x="0" y="52"/>
                      <a:pt x="0" y="57"/>
                    </a:cubicBezTo>
                    <a:cubicBezTo>
                      <a:pt x="0" y="64"/>
                      <a:pt x="20" y="70"/>
                      <a:pt x="44" y="70"/>
                    </a:cubicBezTo>
                    <a:cubicBezTo>
                      <a:pt x="68" y="70"/>
                      <a:pt x="87" y="64"/>
                      <a:pt x="87" y="57"/>
                    </a:cubicBezTo>
                    <a:cubicBezTo>
                      <a:pt x="87" y="52"/>
                      <a:pt x="76" y="47"/>
                      <a:pt x="61" y="45"/>
                    </a:cubicBez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3" name="Group 71"/>
            <p:cNvGrpSpPr/>
            <p:nvPr/>
          </p:nvGrpSpPr>
          <p:grpSpPr>
            <a:xfrm>
              <a:off x="5857335" y="2480223"/>
              <a:ext cx="422274" cy="636119"/>
              <a:chOff x="4427933" y="3248565"/>
              <a:chExt cx="422274" cy="636119"/>
            </a:xfrm>
          </p:grpSpPr>
          <p:sp>
            <p:nvSpPr>
              <p:cNvPr id="72" name="Rectangle 80"/>
              <p:cNvSpPr/>
              <p:nvPr/>
            </p:nvSpPr>
            <p:spPr>
              <a:xfrm>
                <a:off x="4458987" y="3743427"/>
                <a:ext cx="360166" cy="141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1118323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0" b="0" i="0" u="none" strike="noStrike" kern="0" cap="none" spc="0" normalizeH="0" baseline="0" noProof="0" dirty="0" smtClean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505050"/>
                    </a:solidFill>
                    <a:effectLst/>
                    <a:uLnTx/>
                    <a:uFillTx/>
                    <a:cs typeface="Segoe UI" panose="020B0502040204020203" pitchFamily="34" charset="0"/>
                  </a:rPr>
                  <a:t>Files</a:t>
                </a:r>
              </a:p>
            </p:txBody>
          </p:sp>
          <p:grpSp>
            <p:nvGrpSpPr>
              <p:cNvPr id="73" name="Group 81"/>
              <p:cNvGrpSpPr/>
              <p:nvPr/>
            </p:nvGrpSpPr>
            <p:grpSpPr>
              <a:xfrm>
                <a:off x="4427933" y="3248565"/>
                <a:ext cx="422274" cy="474663"/>
                <a:chOff x="3916363" y="3095625"/>
                <a:chExt cx="422274" cy="474663"/>
              </a:xfrm>
            </p:grpSpPr>
            <p:sp>
              <p:nvSpPr>
                <p:cNvPr id="74" name="Freeform 6"/>
                <p:cNvSpPr>
                  <a:spLocks/>
                </p:cNvSpPr>
                <p:nvPr/>
              </p:nvSpPr>
              <p:spPr bwMode="auto">
                <a:xfrm>
                  <a:off x="3921125" y="3095625"/>
                  <a:ext cx="198437" cy="71438"/>
                </a:xfrm>
                <a:custGeom>
                  <a:avLst/>
                  <a:gdLst>
                    <a:gd name="T0" fmla="*/ 0 w 53"/>
                    <a:gd name="T1" fmla="*/ 19 h 19"/>
                    <a:gd name="T2" fmla="*/ 6 w 53"/>
                    <a:gd name="T3" fmla="*/ 17 h 19"/>
                    <a:gd name="T4" fmla="*/ 48 w 53"/>
                    <a:gd name="T5" fmla="*/ 17 h 19"/>
                    <a:gd name="T6" fmla="*/ 53 w 53"/>
                    <a:gd name="T7" fmla="*/ 18 h 19"/>
                    <a:gd name="T8" fmla="*/ 47 w 53"/>
                    <a:gd name="T9" fmla="*/ 7 h 19"/>
                    <a:gd name="T10" fmla="*/ 36 w 53"/>
                    <a:gd name="T11" fmla="*/ 0 h 19"/>
                    <a:gd name="T12" fmla="*/ 17 w 53"/>
                    <a:gd name="T13" fmla="*/ 0 h 19"/>
                    <a:gd name="T14" fmla="*/ 7 w 53"/>
                    <a:gd name="T15" fmla="*/ 7 h 19"/>
                    <a:gd name="T16" fmla="*/ 0 w 53"/>
                    <a:gd name="T17" fmla="*/ 19 h 19"/>
                    <a:gd name="T18" fmla="*/ 0 w 53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19">
                      <a:moveTo>
                        <a:pt x="0" y="19"/>
                      </a:moveTo>
                      <a:cubicBezTo>
                        <a:pt x="2" y="18"/>
                        <a:pt x="4" y="17"/>
                        <a:pt x="6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9" y="17"/>
                        <a:pt x="51" y="18"/>
                        <a:pt x="53" y="18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5" y="3"/>
                        <a:pt x="40" y="0"/>
                        <a:pt x="3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3" y="0"/>
                        <a:pt x="9" y="3"/>
                        <a:pt x="7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lose/>
                    </a:path>
                  </a:pathLst>
                </a:custGeom>
                <a:solidFill>
                  <a:srgbClr val="515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 7"/>
                <p:cNvSpPr>
                  <a:spLocks noEditPoints="1"/>
                </p:cNvSpPr>
                <p:nvPr/>
              </p:nvSpPr>
              <p:spPr bwMode="auto">
                <a:xfrm>
                  <a:off x="3916363" y="3175000"/>
                  <a:ext cx="211137" cy="361950"/>
                </a:xfrm>
                <a:custGeom>
                  <a:avLst/>
                  <a:gdLst>
                    <a:gd name="T0" fmla="*/ 26 w 56"/>
                    <a:gd name="T1" fmla="*/ 80 h 96"/>
                    <a:gd name="T2" fmla="*/ 13 w 56"/>
                    <a:gd name="T3" fmla="*/ 80 h 96"/>
                    <a:gd name="T4" fmla="*/ 10 w 56"/>
                    <a:gd name="T5" fmla="*/ 77 h 96"/>
                    <a:gd name="T6" fmla="*/ 13 w 56"/>
                    <a:gd name="T7" fmla="*/ 74 h 96"/>
                    <a:gd name="T8" fmla="*/ 26 w 56"/>
                    <a:gd name="T9" fmla="*/ 74 h 96"/>
                    <a:gd name="T10" fmla="*/ 26 w 56"/>
                    <a:gd name="T11" fmla="*/ 66 h 96"/>
                    <a:gd name="T12" fmla="*/ 13 w 56"/>
                    <a:gd name="T13" fmla="*/ 66 h 96"/>
                    <a:gd name="T14" fmla="*/ 10 w 56"/>
                    <a:gd name="T15" fmla="*/ 64 h 96"/>
                    <a:gd name="T16" fmla="*/ 13 w 56"/>
                    <a:gd name="T17" fmla="*/ 60 h 96"/>
                    <a:gd name="T18" fmla="*/ 26 w 56"/>
                    <a:gd name="T19" fmla="*/ 60 h 96"/>
                    <a:gd name="T20" fmla="*/ 26 w 56"/>
                    <a:gd name="T21" fmla="*/ 53 h 96"/>
                    <a:gd name="T22" fmla="*/ 13 w 56"/>
                    <a:gd name="T23" fmla="*/ 53 h 96"/>
                    <a:gd name="T24" fmla="*/ 10 w 56"/>
                    <a:gd name="T25" fmla="*/ 50 h 96"/>
                    <a:gd name="T26" fmla="*/ 13 w 56"/>
                    <a:gd name="T27" fmla="*/ 47 h 96"/>
                    <a:gd name="T28" fmla="*/ 26 w 56"/>
                    <a:gd name="T29" fmla="*/ 47 h 96"/>
                    <a:gd name="T30" fmla="*/ 26 w 56"/>
                    <a:gd name="T31" fmla="*/ 46 h 96"/>
                    <a:gd name="T32" fmla="*/ 30 w 56"/>
                    <a:gd name="T33" fmla="*/ 43 h 96"/>
                    <a:gd name="T34" fmla="*/ 56 w 56"/>
                    <a:gd name="T35" fmla="*/ 43 h 96"/>
                    <a:gd name="T36" fmla="*/ 56 w 56"/>
                    <a:gd name="T37" fmla="*/ 8 h 96"/>
                    <a:gd name="T38" fmla="*/ 53 w 56"/>
                    <a:gd name="T39" fmla="*/ 1 h 96"/>
                    <a:gd name="T40" fmla="*/ 49 w 56"/>
                    <a:gd name="T41" fmla="*/ 0 h 96"/>
                    <a:gd name="T42" fmla="*/ 8 w 56"/>
                    <a:gd name="T43" fmla="*/ 0 h 96"/>
                    <a:gd name="T44" fmla="*/ 4 w 56"/>
                    <a:gd name="T45" fmla="*/ 1 h 96"/>
                    <a:gd name="T46" fmla="*/ 0 w 56"/>
                    <a:gd name="T47" fmla="*/ 8 h 96"/>
                    <a:gd name="T48" fmla="*/ 0 w 56"/>
                    <a:gd name="T49" fmla="*/ 89 h 96"/>
                    <a:gd name="T50" fmla="*/ 8 w 56"/>
                    <a:gd name="T51" fmla="*/ 96 h 96"/>
                    <a:gd name="T52" fmla="*/ 26 w 56"/>
                    <a:gd name="T53" fmla="*/ 96 h 96"/>
                    <a:gd name="T54" fmla="*/ 26 w 56"/>
                    <a:gd name="T55" fmla="*/ 80 h 96"/>
                    <a:gd name="T56" fmla="*/ 45 w 56"/>
                    <a:gd name="T57" fmla="*/ 10 h 96"/>
                    <a:gd name="T58" fmla="*/ 49 w 56"/>
                    <a:gd name="T59" fmla="*/ 14 h 96"/>
                    <a:gd name="T60" fmla="*/ 45 w 56"/>
                    <a:gd name="T61" fmla="*/ 18 h 96"/>
                    <a:gd name="T62" fmla="*/ 41 w 56"/>
                    <a:gd name="T63" fmla="*/ 14 h 96"/>
                    <a:gd name="T64" fmla="*/ 45 w 56"/>
                    <a:gd name="T65" fmla="*/ 1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6" h="96">
                      <a:moveTo>
                        <a:pt x="26" y="80"/>
                      </a:moveTo>
                      <a:cubicBezTo>
                        <a:pt x="13" y="80"/>
                        <a:pt x="13" y="80"/>
                        <a:pt x="13" y="80"/>
                      </a:cubicBezTo>
                      <a:cubicBezTo>
                        <a:pt x="11" y="80"/>
                        <a:pt x="10" y="79"/>
                        <a:pt x="10" y="77"/>
                      </a:cubicBezTo>
                      <a:cubicBezTo>
                        <a:pt x="10" y="75"/>
                        <a:pt x="11" y="74"/>
                        <a:pt x="13" y="74"/>
                      </a:cubicBezTo>
                      <a:cubicBezTo>
                        <a:pt x="18" y="74"/>
                        <a:pt x="22" y="74"/>
                        <a:pt x="26" y="74"/>
                      </a:cubicBez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1" y="66"/>
                        <a:pt x="10" y="65"/>
                        <a:pt x="10" y="64"/>
                      </a:cubicBezTo>
                      <a:cubicBezTo>
                        <a:pt x="10" y="62"/>
                        <a:pt x="11" y="60"/>
                        <a:pt x="13" y="60"/>
                      </a:cubicBezTo>
                      <a:cubicBezTo>
                        <a:pt x="18" y="60"/>
                        <a:pt x="22" y="60"/>
                        <a:pt x="26" y="60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13" y="53"/>
                        <a:pt x="13" y="53"/>
                        <a:pt x="13" y="53"/>
                      </a:cubicBezTo>
                      <a:cubicBezTo>
                        <a:pt x="11" y="53"/>
                        <a:pt x="10" y="52"/>
                        <a:pt x="10" y="50"/>
                      </a:cubicBezTo>
                      <a:cubicBezTo>
                        <a:pt x="10" y="49"/>
                        <a:pt x="11" y="47"/>
                        <a:pt x="13" y="47"/>
                      </a:cubicBezTo>
                      <a:cubicBezTo>
                        <a:pt x="18" y="47"/>
                        <a:pt x="22" y="47"/>
                        <a:pt x="26" y="47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26" y="44"/>
                        <a:pt x="27" y="43"/>
                        <a:pt x="30" y="43"/>
                      </a:cubicBezTo>
                      <a:cubicBezTo>
                        <a:pt x="56" y="43"/>
                        <a:pt x="56" y="43"/>
                        <a:pt x="56" y="43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6" y="5"/>
                        <a:pt x="55" y="2"/>
                        <a:pt x="53" y="1"/>
                      </a:cubicBezTo>
                      <a:cubicBezTo>
                        <a:pt x="52" y="1"/>
                        <a:pt x="51" y="0"/>
                        <a:pt x="4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0"/>
                        <a:pt x="5" y="1"/>
                        <a:pt x="4" y="1"/>
                      </a:cubicBezTo>
                      <a:cubicBezTo>
                        <a:pt x="2" y="2"/>
                        <a:pt x="0" y="5"/>
                        <a:pt x="0" y="8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93"/>
                        <a:pt x="4" y="96"/>
                        <a:pt x="8" y="96"/>
                      </a:cubicBezTo>
                      <a:cubicBezTo>
                        <a:pt x="15" y="96"/>
                        <a:pt x="21" y="96"/>
                        <a:pt x="26" y="96"/>
                      </a:cubicBezTo>
                      <a:lnTo>
                        <a:pt x="26" y="80"/>
                      </a:lnTo>
                      <a:close/>
                      <a:moveTo>
                        <a:pt x="45" y="10"/>
                      </a:moveTo>
                      <a:cubicBezTo>
                        <a:pt x="48" y="10"/>
                        <a:pt x="49" y="12"/>
                        <a:pt x="49" y="14"/>
                      </a:cubicBezTo>
                      <a:cubicBezTo>
                        <a:pt x="49" y="16"/>
                        <a:pt x="48" y="18"/>
                        <a:pt x="45" y="18"/>
                      </a:cubicBezTo>
                      <a:cubicBezTo>
                        <a:pt x="43" y="18"/>
                        <a:pt x="41" y="16"/>
                        <a:pt x="41" y="14"/>
                      </a:cubicBezTo>
                      <a:cubicBezTo>
                        <a:pt x="41" y="12"/>
                        <a:pt x="43" y="10"/>
                        <a:pt x="45" y="10"/>
                      </a:cubicBezTo>
                      <a:close/>
                    </a:path>
                  </a:pathLst>
                </a:custGeom>
                <a:solidFill>
                  <a:srgbClr val="515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8"/>
                <p:cNvSpPr>
                  <a:spLocks noEditPoints="1"/>
                </p:cNvSpPr>
                <p:nvPr/>
              </p:nvSpPr>
              <p:spPr bwMode="auto">
                <a:xfrm>
                  <a:off x="4029075" y="3325813"/>
                  <a:ext cx="309562" cy="244475"/>
                </a:xfrm>
                <a:custGeom>
                  <a:avLst/>
                  <a:gdLst>
                    <a:gd name="T0" fmla="*/ 72 w 82"/>
                    <a:gd name="T1" fmla="*/ 19 h 65"/>
                    <a:gd name="T2" fmla="*/ 46 w 82"/>
                    <a:gd name="T3" fmla="*/ 19 h 65"/>
                    <a:gd name="T4" fmla="*/ 41 w 82"/>
                    <a:gd name="T5" fmla="*/ 15 h 65"/>
                    <a:gd name="T6" fmla="*/ 37 w 82"/>
                    <a:gd name="T7" fmla="*/ 13 h 65"/>
                    <a:gd name="T8" fmla="*/ 14 w 82"/>
                    <a:gd name="T9" fmla="*/ 13 h 65"/>
                    <a:gd name="T10" fmla="*/ 8 w 82"/>
                    <a:gd name="T11" fmla="*/ 18 h 65"/>
                    <a:gd name="T12" fmla="*/ 0 w 82"/>
                    <a:gd name="T13" fmla="*/ 58 h 65"/>
                    <a:gd name="T14" fmla="*/ 0 w 82"/>
                    <a:gd name="T15" fmla="*/ 9 h 65"/>
                    <a:gd name="T16" fmla="*/ 1 w 82"/>
                    <a:gd name="T17" fmla="*/ 7 h 65"/>
                    <a:gd name="T18" fmla="*/ 3 w 82"/>
                    <a:gd name="T19" fmla="*/ 6 h 65"/>
                    <a:gd name="T20" fmla="*/ 34 w 82"/>
                    <a:gd name="T21" fmla="*/ 6 h 65"/>
                    <a:gd name="T22" fmla="*/ 39 w 82"/>
                    <a:gd name="T23" fmla="*/ 1 h 65"/>
                    <a:gd name="T24" fmla="*/ 41 w 82"/>
                    <a:gd name="T25" fmla="*/ 0 h 65"/>
                    <a:gd name="T26" fmla="*/ 41 w 82"/>
                    <a:gd name="T27" fmla="*/ 0 h 65"/>
                    <a:gd name="T28" fmla="*/ 60 w 82"/>
                    <a:gd name="T29" fmla="*/ 0 h 65"/>
                    <a:gd name="T30" fmla="*/ 61 w 82"/>
                    <a:gd name="T31" fmla="*/ 1 h 65"/>
                    <a:gd name="T32" fmla="*/ 67 w 82"/>
                    <a:gd name="T33" fmla="*/ 6 h 65"/>
                    <a:gd name="T34" fmla="*/ 70 w 82"/>
                    <a:gd name="T35" fmla="*/ 6 h 65"/>
                    <a:gd name="T36" fmla="*/ 72 w 82"/>
                    <a:gd name="T37" fmla="*/ 7 h 65"/>
                    <a:gd name="T38" fmla="*/ 72 w 82"/>
                    <a:gd name="T39" fmla="*/ 9 h 65"/>
                    <a:gd name="T40" fmla="*/ 72 w 82"/>
                    <a:gd name="T41" fmla="*/ 19 h 65"/>
                    <a:gd name="T42" fmla="*/ 12 w 82"/>
                    <a:gd name="T43" fmla="*/ 18 h 65"/>
                    <a:gd name="T44" fmla="*/ 3 w 82"/>
                    <a:gd name="T45" fmla="*/ 63 h 65"/>
                    <a:gd name="T46" fmla="*/ 4 w 82"/>
                    <a:gd name="T47" fmla="*/ 64 h 65"/>
                    <a:gd name="T48" fmla="*/ 5 w 82"/>
                    <a:gd name="T49" fmla="*/ 65 h 65"/>
                    <a:gd name="T50" fmla="*/ 72 w 82"/>
                    <a:gd name="T51" fmla="*/ 65 h 65"/>
                    <a:gd name="T52" fmla="*/ 74 w 82"/>
                    <a:gd name="T53" fmla="*/ 64 h 65"/>
                    <a:gd name="T54" fmla="*/ 81 w 82"/>
                    <a:gd name="T55" fmla="*/ 25 h 65"/>
                    <a:gd name="T56" fmla="*/ 81 w 82"/>
                    <a:gd name="T57" fmla="*/ 23 h 65"/>
                    <a:gd name="T58" fmla="*/ 79 w 82"/>
                    <a:gd name="T59" fmla="*/ 22 h 65"/>
                    <a:gd name="T60" fmla="*/ 44 w 82"/>
                    <a:gd name="T61" fmla="*/ 22 h 65"/>
                    <a:gd name="T62" fmla="*/ 38 w 82"/>
                    <a:gd name="T63" fmla="*/ 17 h 65"/>
                    <a:gd name="T64" fmla="*/ 37 w 82"/>
                    <a:gd name="T65" fmla="*/ 17 h 65"/>
                    <a:gd name="T66" fmla="*/ 14 w 82"/>
                    <a:gd name="T67" fmla="*/ 17 h 65"/>
                    <a:gd name="T68" fmla="*/ 12 w 82"/>
                    <a:gd name="T69" fmla="*/ 1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2" h="65">
                      <a:moveTo>
                        <a:pt x="72" y="19"/>
                      </a:move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4" y="17"/>
                        <a:pt x="41" y="15"/>
                        <a:pt x="41" y="15"/>
                      </a:cubicBezTo>
                      <a:cubicBezTo>
                        <a:pt x="40" y="14"/>
                        <a:pt x="38" y="13"/>
                        <a:pt x="37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1" y="13"/>
                        <a:pt x="9" y="15"/>
                        <a:pt x="8" y="1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8"/>
                        <a:pt x="1" y="7"/>
                        <a:pt x="1" y="7"/>
                      </a:cubicBezTo>
                      <a:cubicBezTo>
                        <a:pt x="1" y="6"/>
                        <a:pt x="2" y="6"/>
                        <a:pt x="3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40" y="0"/>
                        <a:pt x="40" y="0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0" y="0"/>
                        <a:pt x="61" y="0"/>
                        <a:pt x="61" y="1"/>
                      </a:cubicBezTo>
                      <a:cubicBezTo>
                        <a:pt x="67" y="6"/>
                        <a:pt x="67" y="6"/>
                        <a:pt x="67" y="6"/>
                      </a:cubicBezTo>
                      <a:cubicBezTo>
                        <a:pt x="70" y="6"/>
                        <a:pt x="70" y="6"/>
                        <a:pt x="70" y="6"/>
                      </a:cubicBezTo>
                      <a:cubicBezTo>
                        <a:pt x="71" y="6"/>
                        <a:pt x="71" y="6"/>
                        <a:pt x="72" y="7"/>
                      </a:cubicBezTo>
                      <a:cubicBezTo>
                        <a:pt x="72" y="7"/>
                        <a:pt x="72" y="8"/>
                        <a:pt x="72" y="9"/>
                      </a:cubicBezTo>
                      <a:lnTo>
                        <a:pt x="72" y="19"/>
                      </a:lnTo>
                      <a:close/>
                      <a:moveTo>
                        <a:pt x="12" y="18"/>
                      </a:moveTo>
                      <a:cubicBezTo>
                        <a:pt x="3" y="63"/>
                        <a:pt x="3" y="63"/>
                        <a:pt x="3" y="63"/>
                      </a:cubicBezTo>
                      <a:cubicBezTo>
                        <a:pt x="3" y="63"/>
                        <a:pt x="3" y="64"/>
                        <a:pt x="4" y="64"/>
                      </a:cubicBezTo>
                      <a:cubicBezTo>
                        <a:pt x="4" y="65"/>
                        <a:pt x="5" y="65"/>
                        <a:pt x="5" y="65"/>
                      </a:cubicBezTo>
                      <a:cubicBezTo>
                        <a:pt x="72" y="65"/>
                        <a:pt x="72" y="65"/>
                        <a:pt x="72" y="65"/>
                      </a:cubicBezTo>
                      <a:cubicBezTo>
                        <a:pt x="73" y="65"/>
                        <a:pt x="74" y="64"/>
                        <a:pt x="74" y="64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2" y="24"/>
                        <a:pt x="81" y="23"/>
                        <a:pt x="81" y="23"/>
                      </a:cubicBezTo>
                      <a:cubicBezTo>
                        <a:pt x="80" y="22"/>
                        <a:pt x="80" y="22"/>
                        <a:pt x="79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7"/>
                        <a:pt x="38" y="17"/>
                        <a:pt x="37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3" y="17"/>
                        <a:pt x="12" y="17"/>
                        <a:pt x="12" y="18"/>
                      </a:cubicBezTo>
                      <a:close/>
                    </a:path>
                  </a:pathLst>
                </a:custGeom>
                <a:solidFill>
                  <a:srgbClr val="515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64" name="Group 72"/>
            <p:cNvGrpSpPr/>
            <p:nvPr/>
          </p:nvGrpSpPr>
          <p:grpSpPr>
            <a:xfrm>
              <a:off x="5938967" y="3269631"/>
              <a:ext cx="1080087" cy="666241"/>
              <a:chOff x="5812137" y="3248565"/>
              <a:chExt cx="1080087" cy="666241"/>
            </a:xfrm>
          </p:grpSpPr>
          <p:grpSp>
            <p:nvGrpSpPr>
              <p:cNvPr id="65" name="Group 73"/>
              <p:cNvGrpSpPr/>
              <p:nvPr/>
            </p:nvGrpSpPr>
            <p:grpSpPr>
              <a:xfrm>
                <a:off x="6146599" y="3248565"/>
                <a:ext cx="411162" cy="479426"/>
                <a:chOff x="5380038" y="3095625"/>
                <a:chExt cx="411162" cy="479426"/>
              </a:xfrm>
            </p:grpSpPr>
            <p:sp>
              <p:nvSpPr>
                <p:cNvPr id="67" name="Freeform 10"/>
                <p:cNvSpPr>
                  <a:spLocks/>
                </p:cNvSpPr>
                <p:nvPr/>
              </p:nvSpPr>
              <p:spPr bwMode="auto">
                <a:xfrm>
                  <a:off x="5384800" y="3095625"/>
                  <a:ext cx="198437" cy="71438"/>
                </a:xfrm>
                <a:custGeom>
                  <a:avLst/>
                  <a:gdLst>
                    <a:gd name="T0" fmla="*/ 0 w 53"/>
                    <a:gd name="T1" fmla="*/ 19 h 19"/>
                    <a:gd name="T2" fmla="*/ 7 w 53"/>
                    <a:gd name="T3" fmla="*/ 17 h 19"/>
                    <a:gd name="T4" fmla="*/ 49 w 53"/>
                    <a:gd name="T5" fmla="*/ 17 h 19"/>
                    <a:gd name="T6" fmla="*/ 53 w 53"/>
                    <a:gd name="T7" fmla="*/ 18 h 19"/>
                    <a:gd name="T8" fmla="*/ 48 w 53"/>
                    <a:gd name="T9" fmla="*/ 7 h 19"/>
                    <a:gd name="T10" fmla="*/ 37 w 53"/>
                    <a:gd name="T11" fmla="*/ 0 h 19"/>
                    <a:gd name="T12" fmla="*/ 18 w 53"/>
                    <a:gd name="T13" fmla="*/ 0 h 19"/>
                    <a:gd name="T14" fmla="*/ 7 w 53"/>
                    <a:gd name="T15" fmla="*/ 7 h 19"/>
                    <a:gd name="T16" fmla="*/ 0 w 53"/>
                    <a:gd name="T17" fmla="*/ 19 h 19"/>
                    <a:gd name="T18" fmla="*/ 0 w 53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19">
                      <a:moveTo>
                        <a:pt x="0" y="19"/>
                      </a:moveTo>
                      <a:cubicBezTo>
                        <a:pt x="2" y="18"/>
                        <a:pt x="5" y="17"/>
                        <a:pt x="7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7"/>
                        <a:pt x="52" y="18"/>
                        <a:pt x="53" y="1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6" y="3"/>
                        <a:pt x="41" y="0"/>
                        <a:pt x="3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0"/>
                        <a:pt x="9" y="3"/>
                        <a:pt x="7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lose/>
                    </a:path>
                  </a:pathLst>
                </a:custGeom>
                <a:solidFill>
                  <a:srgbClr val="515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5380038" y="3175000"/>
                  <a:ext cx="214312" cy="361950"/>
                </a:xfrm>
                <a:custGeom>
                  <a:avLst/>
                  <a:gdLst>
                    <a:gd name="T0" fmla="*/ 26 w 57"/>
                    <a:gd name="T1" fmla="*/ 80 h 96"/>
                    <a:gd name="T2" fmla="*/ 13 w 57"/>
                    <a:gd name="T3" fmla="*/ 80 h 96"/>
                    <a:gd name="T4" fmla="*/ 10 w 57"/>
                    <a:gd name="T5" fmla="*/ 77 h 96"/>
                    <a:gd name="T6" fmla="*/ 13 w 57"/>
                    <a:gd name="T7" fmla="*/ 74 h 96"/>
                    <a:gd name="T8" fmla="*/ 26 w 57"/>
                    <a:gd name="T9" fmla="*/ 74 h 96"/>
                    <a:gd name="T10" fmla="*/ 26 w 57"/>
                    <a:gd name="T11" fmla="*/ 66 h 96"/>
                    <a:gd name="T12" fmla="*/ 13 w 57"/>
                    <a:gd name="T13" fmla="*/ 66 h 96"/>
                    <a:gd name="T14" fmla="*/ 10 w 57"/>
                    <a:gd name="T15" fmla="*/ 64 h 96"/>
                    <a:gd name="T16" fmla="*/ 13 w 57"/>
                    <a:gd name="T17" fmla="*/ 60 h 96"/>
                    <a:gd name="T18" fmla="*/ 26 w 57"/>
                    <a:gd name="T19" fmla="*/ 60 h 96"/>
                    <a:gd name="T20" fmla="*/ 26 w 57"/>
                    <a:gd name="T21" fmla="*/ 53 h 96"/>
                    <a:gd name="T22" fmla="*/ 13 w 57"/>
                    <a:gd name="T23" fmla="*/ 53 h 96"/>
                    <a:gd name="T24" fmla="*/ 10 w 57"/>
                    <a:gd name="T25" fmla="*/ 50 h 96"/>
                    <a:gd name="T26" fmla="*/ 13 w 57"/>
                    <a:gd name="T27" fmla="*/ 47 h 96"/>
                    <a:gd name="T28" fmla="*/ 26 w 57"/>
                    <a:gd name="T29" fmla="*/ 47 h 96"/>
                    <a:gd name="T30" fmla="*/ 26 w 57"/>
                    <a:gd name="T31" fmla="*/ 46 h 96"/>
                    <a:gd name="T32" fmla="*/ 30 w 57"/>
                    <a:gd name="T33" fmla="*/ 43 h 96"/>
                    <a:gd name="T34" fmla="*/ 57 w 57"/>
                    <a:gd name="T35" fmla="*/ 43 h 96"/>
                    <a:gd name="T36" fmla="*/ 57 w 57"/>
                    <a:gd name="T37" fmla="*/ 8 h 96"/>
                    <a:gd name="T38" fmla="*/ 54 w 57"/>
                    <a:gd name="T39" fmla="*/ 1 h 96"/>
                    <a:gd name="T40" fmla="*/ 50 w 57"/>
                    <a:gd name="T41" fmla="*/ 0 h 96"/>
                    <a:gd name="T42" fmla="*/ 8 w 57"/>
                    <a:gd name="T43" fmla="*/ 0 h 96"/>
                    <a:gd name="T44" fmla="*/ 5 w 57"/>
                    <a:gd name="T45" fmla="*/ 1 h 96"/>
                    <a:gd name="T46" fmla="*/ 0 w 57"/>
                    <a:gd name="T47" fmla="*/ 8 h 96"/>
                    <a:gd name="T48" fmla="*/ 0 w 57"/>
                    <a:gd name="T49" fmla="*/ 89 h 96"/>
                    <a:gd name="T50" fmla="*/ 8 w 57"/>
                    <a:gd name="T51" fmla="*/ 96 h 96"/>
                    <a:gd name="T52" fmla="*/ 26 w 57"/>
                    <a:gd name="T53" fmla="*/ 96 h 96"/>
                    <a:gd name="T54" fmla="*/ 26 w 57"/>
                    <a:gd name="T55" fmla="*/ 80 h 96"/>
                    <a:gd name="T56" fmla="*/ 46 w 57"/>
                    <a:gd name="T57" fmla="*/ 10 h 96"/>
                    <a:gd name="T58" fmla="*/ 50 w 57"/>
                    <a:gd name="T59" fmla="*/ 14 h 96"/>
                    <a:gd name="T60" fmla="*/ 46 w 57"/>
                    <a:gd name="T61" fmla="*/ 18 h 96"/>
                    <a:gd name="T62" fmla="*/ 42 w 57"/>
                    <a:gd name="T63" fmla="*/ 14 h 96"/>
                    <a:gd name="T64" fmla="*/ 46 w 57"/>
                    <a:gd name="T65" fmla="*/ 1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7" h="96">
                      <a:moveTo>
                        <a:pt x="26" y="80"/>
                      </a:moveTo>
                      <a:cubicBezTo>
                        <a:pt x="14" y="80"/>
                        <a:pt x="13" y="80"/>
                        <a:pt x="13" y="80"/>
                      </a:cubicBezTo>
                      <a:cubicBezTo>
                        <a:pt x="12" y="80"/>
                        <a:pt x="10" y="79"/>
                        <a:pt x="10" y="77"/>
                      </a:cubicBezTo>
                      <a:cubicBezTo>
                        <a:pt x="10" y="75"/>
                        <a:pt x="12" y="74"/>
                        <a:pt x="13" y="74"/>
                      </a:cubicBezTo>
                      <a:cubicBezTo>
                        <a:pt x="18" y="74"/>
                        <a:pt x="23" y="74"/>
                        <a:pt x="26" y="74"/>
                      </a:cubicBez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14" y="66"/>
                        <a:pt x="13" y="66"/>
                        <a:pt x="13" y="66"/>
                      </a:cubicBezTo>
                      <a:cubicBezTo>
                        <a:pt x="12" y="66"/>
                        <a:pt x="10" y="65"/>
                        <a:pt x="10" y="64"/>
                      </a:cubicBezTo>
                      <a:cubicBezTo>
                        <a:pt x="10" y="62"/>
                        <a:pt x="12" y="60"/>
                        <a:pt x="13" y="60"/>
                      </a:cubicBezTo>
                      <a:cubicBezTo>
                        <a:pt x="18" y="60"/>
                        <a:pt x="23" y="60"/>
                        <a:pt x="26" y="60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14" y="53"/>
                        <a:pt x="13" y="53"/>
                        <a:pt x="13" y="53"/>
                      </a:cubicBezTo>
                      <a:cubicBezTo>
                        <a:pt x="12" y="53"/>
                        <a:pt x="10" y="52"/>
                        <a:pt x="10" y="50"/>
                      </a:cubicBezTo>
                      <a:cubicBezTo>
                        <a:pt x="10" y="49"/>
                        <a:pt x="12" y="47"/>
                        <a:pt x="13" y="47"/>
                      </a:cubicBezTo>
                      <a:cubicBezTo>
                        <a:pt x="18" y="47"/>
                        <a:pt x="23" y="47"/>
                        <a:pt x="26" y="47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26" y="44"/>
                        <a:pt x="28" y="43"/>
                        <a:pt x="30" y="43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7" y="5"/>
                        <a:pt x="56" y="2"/>
                        <a:pt x="54" y="1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1"/>
                        <a:pt x="5" y="1"/>
                      </a:cubicBezTo>
                      <a:cubicBezTo>
                        <a:pt x="2" y="2"/>
                        <a:pt x="0" y="5"/>
                        <a:pt x="0" y="8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93"/>
                        <a:pt x="4" y="96"/>
                        <a:pt x="8" y="96"/>
                      </a:cubicBezTo>
                      <a:cubicBezTo>
                        <a:pt x="15" y="96"/>
                        <a:pt x="21" y="96"/>
                        <a:pt x="26" y="96"/>
                      </a:cubicBezTo>
                      <a:lnTo>
                        <a:pt x="26" y="80"/>
                      </a:lnTo>
                      <a:close/>
                      <a:moveTo>
                        <a:pt x="46" y="10"/>
                      </a:moveTo>
                      <a:cubicBezTo>
                        <a:pt x="48" y="10"/>
                        <a:pt x="50" y="12"/>
                        <a:pt x="50" y="14"/>
                      </a:cubicBezTo>
                      <a:cubicBezTo>
                        <a:pt x="50" y="16"/>
                        <a:pt x="48" y="18"/>
                        <a:pt x="46" y="18"/>
                      </a:cubicBezTo>
                      <a:cubicBezTo>
                        <a:pt x="44" y="18"/>
                        <a:pt x="42" y="16"/>
                        <a:pt x="42" y="14"/>
                      </a:cubicBezTo>
                      <a:cubicBezTo>
                        <a:pt x="42" y="12"/>
                        <a:pt x="44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5151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5497513" y="3348038"/>
                  <a:ext cx="293687" cy="227013"/>
                </a:xfrm>
                <a:custGeom>
                  <a:avLst/>
                  <a:gdLst>
                    <a:gd name="T0" fmla="*/ 74 w 78"/>
                    <a:gd name="T1" fmla="*/ 0 h 60"/>
                    <a:gd name="T2" fmla="*/ 4 w 78"/>
                    <a:gd name="T3" fmla="*/ 0 h 60"/>
                    <a:gd name="T4" fmla="*/ 0 w 78"/>
                    <a:gd name="T5" fmla="*/ 4 h 60"/>
                    <a:gd name="T6" fmla="*/ 0 w 78"/>
                    <a:gd name="T7" fmla="*/ 56 h 60"/>
                    <a:gd name="T8" fmla="*/ 4 w 78"/>
                    <a:gd name="T9" fmla="*/ 60 h 60"/>
                    <a:gd name="T10" fmla="*/ 74 w 78"/>
                    <a:gd name="T11" fmla="*/ 60 h 60"/>
                    <a:gd name="T12" fmla="*/ 78 w 78"/>
                    <a:gd name="T13" fmla="*/ 56 h 60"/>
                    <a:gd name="T14" fmla="*/ 78 w 78"/>
                    <a:gd name="T15" fmla="*/ 4 h 60"/>
                    <a:gd name="T16" fmla="*/ 74 w 78"/>
                    <a:gd name="T17" fmla="*/ 0 h 60"/>
                    <a:gd name="T18" fmla="*/ 74 w 78"/>
                    <a:gd name="T19" fmla="*/ 57 h 60"/>
                    <a:gd name="T20" fmla="*/ 3 w 78"/>
                    <a:gd name="T21" fmla="*/ 57 h 60"/>
                    <a:gd name="T22" fmla="*/ 3 w 78"/>
                    <a:gd name="T23" fmla="*/ 16 h 60"/>
                    <a:gd name="T24" fmla="*/ 74 w 78"/>
                    <a:gd name="T25" fmla="*/ 16 h 60"/>
                    <a:gd name="T26" fmla="*/ 74 w 78"/>
                    <a:gd name="T27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8" h="60">
                      <a:moveTo>
                        <a:pt x="7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8"/>
                        <a:pt x="2" y="60"/>
                        <a:pt x="4" y="60"/>
                      </a:cubicBezTo>
                      <a:cubicBezTo>
                        <a:pt x="74" y="60"/>
                        <a:pt x="74" y="60"/>
                        <a:pt x="74" y="60"/>
                      </a:cubicBezTo>
                      <a:cubicBezTo>
                        <a:pt x="76" y="60"/>
                        <a:pt x="78" y="58"/>
                        <a:pt x="78" y="56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8" y="2"/>
                        <a:pt x="76" y="0"/>
                        <a:pt x="74" y="0"/>
                      </a:cubicBezTo>
                      <a:close/>
                      <a:moveTo>
                        <a:pt x="74" y="57"/>
                      </a:moveTo>
                      <a:cubicBezTo>
                        <a:pt x="3" y="57"/>
                        <a:pt x="3" y="57"/>
                        <a:pt x="3" y="57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lnTo>
                        <a:pt x="74" y="57"/>
                      </a:lnTo>
                      <a:close/>
                    </a:path>
                  </a:pathLst>
                </a:custGeom>
                <a:solidFill>
                  <a:srgbClr val="595A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5624513" y="3449638"/>
                  <a:ext cx="46037" cy="68263"/>
                </a:xfrm>
                <a:custGeom>
                  <a:avLst/>
                  <a:gdLst>
                    <a:gd name="T0" fmla="*/ 0 w 29"/>
                    <a:gd name="T1" fmla="*/ 0 h 43"/>
                    <a:gd name="T2" fmla="*/ 0 w 29"/>
                    <a:gd name="T3" fmla="*/ 43 h 43"/>
                    <a:gd name="T4" fmla="*/ 29 w 29"/>
                    <a:gd name="T5" fmla="*/ 22 h 43"/>
                    <a:gd name="T6" fmla="*/ 0 w 29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43">
                      <a:moveTo>
                        <a:pt x="0" y="0"/>
                      </a:moveTo>
                      <a:lnTo>
                        <a:pt x="0" y="43"/>
                      </a:lnTo>
                      <a:lnTo>
                        <a:pt x="29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95A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Freeform 14"/>
                <p:cNvSpPr>
                  <a:spLocks noEditPoints="1"/>
                </p:cNvSpPr>
                <p:nvPr/>
              </p:nvSpPr>
              <p:spPr bwMode="auto">
                <a:xfrm>
                  <a:off x="5580063" y="3427413"/>
                  <a:ext cx="115887" cy="117475"/>
                </a:xfrm>
                <a:custGeom>
                  <a:avLst/>
                  <a:gdLst>
                    <a:gd name="T0" fmla="*/ 15 w 31"/>
                    <a:gd name="T1" fmla="*/ 31 h 31"/>
                    <a:gd name="T2" fmla="*/ 31 w 31"/>
                    <a:gd name="T3" fmla="*/ 15 h 31"/>
                    <a:gd name="T4" fmla="*/ 15 w 31"/>
                    <a:gd name="T5" fmla="*/ 0 h 31"/>
                    <a:gd name="T6" fmla="*/ 0 w 31"/>
                    <a:gd name="T7" fmla="*/ 15 h 31"/>
                    <a:gd name="T8" fmla="*/ 15 w 31"/>
                    <a:gd name="T9" fmla="*/ 31 h 31"/>
                    <a:gd name="T10" fmla="*/ 15 w 31"/>
                    <a:gd name="T11" fmla="*/ 1 h 31"/>
                    <a:gd name="T12" fmla="*/ 29 w 31"/>
                    <a:gd name="T13" fmla="*/ 15 h 31"/>
                    <a:gd name="T14" fmla="*/ 15 w 31"/>
                    <a:gd name="T15" fmla="*/ 29 h 31"/>
                    <a:gd name="T16" fmla="*/ 1 w 31"/>
                    <a:gd name="T17" fmla="*/ 15 h 31"/>
                    <a:gd name="T18" fmla="*/ 15 w 31"/>
                    <a:gd name="T19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31">
                      <a:moveTo>
                        <a:pt x="15" y="31"/>
                      </a:moveTo>
                      <a:cubicBezTo>
                        <a:pt x="24" y="31"/>
                        <a:pt x="31" y="24"/>
                        <a:pt x="31" y="15"/>
                      </a:cubicBezTo>
                      <a:cubicBezTo>
                        <a:pt x="31" y="7"/>
                        <a:pt x="24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4"/>
                        <a:pt x="7" y="31"/>
                        <a:pt x="15" y="31"/>
                      </a:cubicBezTo>
                      <a:close/>
                      <a:moveTo>
                        <a:pt x="15" y="1"/>
                      </a:moveTo>
                      <a:cubicBezTo>
                        <a:pt x="23" y="1"/>
                        <a:pt x="29" y="8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8" y="29"/>
                        <a:pt x="1" y="23"/>
                        <a:pt x="1" y="15"/>
                      </a:cubicBezTo>
                      <a:cubicBezTo>
                        <a:pt x="1" y="8"/>
                        <a:pt x="8" y="1"/>
                        <a:pt x="15" y="1"/>
                      </a:cubicBezTo>
                      <a:close/>
                    </a:path>
                  </a:pathLst>
                </a:custGeom>
                <a:solidFill>
                  <a:srgbClr val="595A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1pPr>
                  <a:lvl2pPr marL="465138" indent="-793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2pPr>
                  <a:lvl3pPr marL="931863" indent="-1746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3pPr>
                  <a:lvl4pPr marL="1398588" indent="-26988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4pPr>
                  <a:lvl5pPr marL="1865313" indent="-36513" algn="l" defTabSz="931863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Segoe UI" pitchFamily="34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6" name="Rectangle 74"/>
              <p:cNvSpPr/>
              <p:nvPr/>
            </p:nvSpPr>
            <p:spPr>
              <a:xfrm>
                <a:off x="5812137" y="3773549"/>
                <a:ext cx="1080087" cy="141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1118323" eaLnBrk="1" fontAlgn="base" latinLnBrk="0" hangingPunct="1">
                  <a:lnSpc>
                    <a:spcPct val="90000"/>
                  </a:lnSpc>
                  <a:spcBef>
                    <a:spcPts val="1469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0" b="0" i="0" u="none" strike="noStrike" kern="0" cap="none" spc="0" normalizeH="0" baseline="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505050"/>
                    </a:solidFill>
                    <a:effectLst/>
                    <a:uLnTx/>
                    <a:uFillTx/>
                    <a:cs typeface="Segoe UI" panose="020B0502040204020203" pitchFamily="34" charset="0"/>
                  </a:rPr>
                  <a:t>Azure </a:t>
                </a:r>
                <a:r>
                  <a:rPr kumimoji="0" lang="en-US" sz="1020" b="0" i="0" u="none" strike="noStrike" kern="0" cap="none" spc="0" normalizeH="0" baseline="0" noProof="0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505050"/>
                    </a:solidFill>
                    <a:effectLst/>
                    <a:uLnTx/>
                    <a:uFillTx/>
                    <a:cs typeface="Segoe UI" panose="020B0502040204020203" pitchFamily="34" charset="0"/>
                  </a:rPr>
                  <a:t>RemoteApp</a:t>
                </a:r>
                <a:endParaRPr kumimoji="0" lang="en-US" sz="1020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505050"/>
                  </a:solidFill>
                  <a:effectLst/>
                  <a:uLnTx/>
                  <a:uFillTx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5" name="Group 87"/>
          <p:cNvGrpSpPr/>
          <p:nvPr/>
        </p:nvGrpSpPr>
        <p:grpSpPr>
          <a:xfrm>
            <a:off x="4107570" y="1808606"/>
            <a:ext cx="1562269" cy="819684"/>
            <a:chOff x="5564854" y="2308322"/>
            <a:chExt cx="1531775" cy="803685"/>
          </a:xfrm>
        </p:grpSpPr>
        <p:grpSp>
          <p:nvGrpSpPr>
            <p:cNvPr id="56" name="Group 88"/>
            <p:cNvGrpSpPr/>
            <p:nvPr/>
          </p:nvGrpSpPr>
          <p:grpSpPr>
            <a:xfrm>
              <a:off x="5564854" y="2308322"/>
              <a:ext cx="1531775" cy="803685"/>
              <a:chOff x="4970463" y="2322513"/>
              <a:chExt cx="1222375" cy="641350"/>
            </a:xfrm>
          </p:grpSpPr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4970463" y="2322513"/>
                <a:ext cx="1222375" cy="641350"/>
              </a:xfrm>
              <a:custGeom>
                <a:avLst/>
                <a:gdLst>
                  <a:gd name="T0" fmla="*/ 252 w 325"/>
                  <a:gd name="T1" fmla="*/ 168 h 170"/>
                  <a:gd name="T2" fmla="*/ 206 w 325"/>
                  <a:gd name="T3" fmla="*/ 169 h 170"/>
                  <a:gd name="T4" fmla="*/ 63 w 325"/>
                  <a:gd name="T5" fmla="*/ 169 h 170"/>
                  <a:gd name="T6" fmla="*/ 41 w 325"/>
                  <a:gd name="T7" fmla="*/ 167 h 170"/>
                  <a:gd name="T8" fmla="*/ 4 w 325"/>
                  <a:gd name="T9" fmla="*/ 133 h 170"/>
                  <a:gd name="T10" fmla="*/ 8 w 325"/>
                  <a:gd name="T11" fmla="*/ 94 h 170"/>
                  <a:gd name="T12" fmla="*/ 32 w 325"/>
                  <a:gd name="T13" fmla="*/ 72 h 170"/>
                  <a:gd name="T14" fmla="*/ 72 w 325"/>
                  <a:gd name="T15" fmla="*/ 71 h 170"/>
                  <a:gd name="T16" fmla="*/ 108 w 325"/>
                  <a:gd name="T17" fmla="*/ 39 h 170"/>
                  <a:gd name="T18" fmla="*/ 165 w 325"/>
                  <a:gd name="T19" fmla="*/ 42 h 170"/>
                  <a:gd name="T20" fmla="*/ 233 w 325"/>
                  <a:gd name="T21" fmla="*/ 1 h 170"/>
                  <a:gd name="T22" fmla="*/ 273 w 325"/>
                  <a:gd name="T23" fmla="*/ 8 h 170"/>
                  <a:gd name="T24" fmla="*/ 319 w 325"/>
                  <a:gd name="T25" fmla="*/ 56 h 170"/>
                  <a:gd name="T26" fmla="*/ 323 w 325"/>
                  <a:gd name="T27" fmla="*/ 98 h 170"/>
                  <a:gd name="T28" fmla="*/ 286 w 325"/>
                  <a:gd name="T29" fmla="*/ 155 h 170"/>
                  <a:gd name="T30" fmla="*/ 252 w 325"/>
                  <a:gd name="T31" fmla="*/ 16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5" h="170">
                    <a:moveTo>
                      <a:pt x="252" y="168"/>
                    </a:moveTo>
                    <a:cubicBezTo>
                      <a:pt x="238" y="170"/>
                      <a:pt x="223" y="169"/>
                      <a:pt x="206" y="169"/>
                    </a:cubicBezTo>
                    <a:cubicBezTo>
                      <a:pt x="158" y="169"/>
                      <a:pt x="111" y="169"/>
                      <a:pt x="63" y="169"/>
                    </a:cubicBezTo>
                    <a:cubicBezTo>
                      <a:pt x="55" y="169"/>
                      <a:pt x="47" y="169"/>
                      <a:pt x="41" y="167"/>
                    </a:cubicBezTo>
                    <a:cubicBezTo>
                      <a:pt x="23" y="163"/>
                      <a:pt x="10" y="150"/>
                      <a:pt x="4" y="133"/>
                    </a:cubicBezTo>
                    <a:cubicBezTo>
                      <a:pt x="0" y="120"/>
                      <a:pt x="2" y="105"/>
                      <a:pt x="8" y="94"/>
                    </a:cubicBezTo>
                    <a:cubicBezTo>
                      <a:pt x="13" y="85"/>
                      <a:pt x="21" y="77"/>
                      <a:pt x="32" y="72"/>
                    </a:cubicBezTo>
                    <a:cubicBezTo>
                      <a:pt x="42" y="68"/>
                      <a:pt x="59" y="66"/>
                      <a:pt x="72" y="71"/>
                    </a:cubicBezTo>
                    <a:cubicBezTo>
                      <a:pt x="80" y="57"/>
                      <a:pt x="92" y="45"/>
                      <a:pt x="108" y="39"/>
                    </a:cubicBezTo>
                    <a:cubicBezTo>
                      <a:pt x="126" y="32"/>
                      <a:pt x="151" y="33"/>
                      <a:pt x="165" y="42"/>
                    </a:cubicBezTo>
                    <a:cubicBezTo>
                      <a:pt x="179" y="21"/>
                      <a:pt x="200" y="3"/>
                      <a:pt x="233" y="1"/>
                    </a:cubicBezTo>
                    <a:cubicBezTo>
                      <a:pt x="249" y="0"/>
                      <a:pt x="262" y="3"/>
                      <a:pt x="273" y="8"/>
                    </a:cubicBezTo>
                    <a:cubicBezTo>
                      <a:pt x="294" y="17"/>
                      <a:pt x="311" y="34"/>
                      <a:pt x="319" y="56"/>
                    </a:cubicBezTo>
                    <a:cubicBezTo>
                      <a:pt x="323" y="68"/>
                      <a:pt x="325" y="82"/>
                      <a:pt x="323" y="98"/>
                    </a:cubicBezTo>
                    <a:cubicBezTo>
                      <a:pt x="319" y="124"/>
                      <a:pt x="304" y="142"/>
                      <a:pt x="286" y="155"/>
                    </a:cubicBezTo>
                    <a:cubicBezTo>
                      <a:pt x="276" y="161"/>
                      <a:pt x="265" y="166"/>
                      <a:pt x="252" y="168"/>
                    </a:cubicBezTo>
                    <a:close/>
                  </a:path>
                </a:pathLst>
              </a:custGeom>
              <a:solidFill>
                <a:srgbClr val="1C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5835650" y="2503488"/>
                <a:ext cx="57150" cy="98425"/>
              </a:xfrm>
              <a:custGeom>
                <a:avLst/>
                <a:gdLst>
                  <a:gd name="T0" fmla="*/ 2 w 15"/>
                  <a:gd name="T1" fmla="*/ 0 h 26"/>
                  <a:gd name="T2" fmla="*/ 0 w 15"/>
                  <a:gd name="T3" fmla="*/ 1 h 26"/>
                  <a:gd name="T4" fmla="*/ 0 w 15"/>
                  <a:gd name="T5" fmla="*/ 26 h 26"/>
                  <a:gd name="T6" fmla="*/ 0 w 15"/>
                  <a:gd name="T7" fmla="*/ 26 h 26"/>
                  <a:gd name="T8" fmla="*/ 15 w 15"/>
                  <a:gd name="T9" fmla="*/ 17 h 26"/>
                  <a:gd name="T10" fmla="*/ 15 w 15"/>
                  <a:gd name="T11" fmla="*/ 16 h 26"/>
                  <a:gd name="T12" fmla="*/ 15 w 15"/>
                  <a:gd name="T13" fmla="*/ 15 h 26"/>
                  <a:gd name="T14" fmla="*/ 2 w 15"/>
                  <a:gd name="T15" fmla="*/ 0 h 26"/>
                  <a:gd name="T16" fmla="*/ 2 w 15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6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5767388" y="2503488"/>
                <a:ext cx="57150" cy="98425"/>
              </a:xfrm>
              <a:custGeom>
                <a:avLst/>
                <a:gdLst>
                  <a:gd name="T0" fmla="*/ 0 w 15"/>
                  <a:gd name="T1" fmla="*/ 14 h 26"/>
                  <a:gd name="T2" fmla="*/ 0 w 15"/>
                  <a:gd name="T3" fmla="*/ 16 h 26"/>
                  <a:gd name="T4" fmla="*/ 0 w 15"/>
                  <a:gd name="T5" fmla="*/ 18 h 26"/>
                  <a:gd name="T6" fmla="*/ 15 w 15"/>
                  <a:gd name="T7" fmla="*/ 26 h 26"/>
                  <a:gd name="T8" fmla="*/ 15 w 15"/>
                  <a:gd name="T9" fmla="*/ 0 h 26"/>
                  <a:gd name="T10" fmla="*/ 14 w 15"/>
                  <a:gd name="T11" fmla="*/ 0 h 26"/>
                  <a:gd name="T12" fmla="*/ 0 w 15"/>
                  <a:gd name="T13" fmla="*/ 14 h 26"/>
                  <a:gd name="T14" fmla="*/ 0 w 15"/>
                  <a:gd name="T15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26">
                    <a:moveTo>
                      <a:pt x="0" y="14"/>
                    </a:move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18"/>
              <p:cNvSpPr>
                <a:spLocks noEditPoints="1"/>
              </p:cNvSpPr>
              <p:nvPr/>
            </p:nvSpPr>
            <p:spPr bwMode="auto">
              <a:xfrm>
                <a:off x="5673725" y="2378075"/>
                <a:ext cx="315912" cy="325438"/>
              </a:xfrm>
              <a:custGeom>
                <a:avLst/>
                <a:gdLst>
                  <a:gd name="T0" fmla="*/ 41 w 84"/>
                  <a:gd name="T1" fmla="*/ 0 h 86"/>
                  <a:gd name="T2" fmla="*/ 0 w 84"/>
                  <a:gd name="T3" fmla="*/ 51 h 86"/>
                  <a:gd name="T4" fmla="*/ 41 w 84"/>
                  <a:gd name="T5" fmla="*/ 86 h 86"/>
                  <a:gd name="T6" fmla="*/ 84 w 84"/>
                  <a:gd name="T7" fmla="*/ 51 h 86"/>
                  <a:gd name="T8" fmla="*/ 41 w 84"/>
                  <a:gd name="T9" fmla="*/ 0 h 86"/>
                  <a:gd name="T10" fmla="*/ 41 w 84"/>
                  <a:gd name="T11" fmla="*/ 0 h 86"/>
                  <a:gd name="T12" fmla="*/ 64 w 84"/>
                  <a:gd name="T13" fmla="*/ 56 h 86"/>
                  <a:gd name="T14" fmla="*/ 59 w 84"/>
                  <a:gd name="T15" fmla="*/ 54 h 86"/>
                  <a:gd name="T16" fmla="*/ 47 w 84"/>
                  <a:gd name="T17" fmla="*/ 62 h 86"/>
                  <a:gd name="T18" fmla="*/ 49 w 84"/>
                  <a:gd name="T19" fmla="*/ 66 h 86"/>
                  <a:gd name="T20" fmla="*/ 42 w 84"/>
                  <a:gd name="T21" fmla="*/ 73 h 86"/>
                  <a:gd name="T22" fmla="*/ 35 w 84"/>
                  <a:gd name="T23" fmla="*/ 66 h 86"/>
                  <a:gd name="T24" fmla="*/ 37 w 84"/>
                  <a:gd name="T25" fmla="*/ 62 h 86"/>
                  <a:gd name="T26" fmla="*/ 24 w 84"/>
                  <a:gd name="T27" fmla="*/ 54 h 86"/>
                  <a:gd name="T28" fmla="*/ 19 w 84"/>
                  <a:gd name="T29" fmla="*/ 56 h 86"/>
                  <a:gd name="T30" fmla="*/ 12 w 84"/>
                  <a:gd name="T31" fmla="*/ 49 h 86"/>
                  <a:gd name="T32" fmla="*/ 19 w 84"/>
                  <a:gd name="T33" fmla="*/ 43 h 86"/>
                  <a:gd name="T34" fmla="*/ 22 w 84"/>
                  <a:gd name="T35" fmla="*/ 43 h 86"/>
                  <a:gd name="T36" fmla="*/ 36 w 84"/>
                  <a:gd name="T37" fmla="*/ 30 h 86"/>
                  <a:gd name="T38" fmla="*/ 35 w 84"/>
                  <a:gd name="T39" fmla="*/ 26 h 86"/>
                  <a:gd name="T40" fmla="*/ 42 w 84"/>
                  <a:gd name="T41" fmla="*/ 18 h 86"/>
                  <a:gd name="T42" fmla="*/ 49 w 84"/>
                  <a:gd name="T43" fmla="*/ 26 h 86"/>
                  <a:gd name="T44" fmla="*/ 48 w 84"/>
                  <a:gd name="T45" fmla="*/ 30 h 86"/>
                  <a:gd name="T46" fmla="*/ 60 w 84"/>
                  <a:gd name="T47" fmla="*/ 44 h 86"/>
                  <a:gd name="T48" fmla="*/ 64 w 84"/>
                  <a:gd name="T49" fmla="*/ 43 h 86"/>
                  <a:gd name="T50" fmla="*/ 71 w 84"/>
                  <a:gd name="T51" fmla="*/ 49 h 86"/>
                  <a:gd name="T52" fmla="*/ 64 w 84"/>
                  <a:gd name="T53" fmla="*/ 5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86">
                    <a:moveTo>
                      <a:pt x="41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  <a:moveTo>
                      <a:pt x="64" y="56"/>
                    </a:moveTo>
                    <a:cubicBezTo>
                      <a:pt x="62" y="56"/>
                      <a:pt x="60" y="55"/>
                      <a:pt x="59" y="54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8" y="63"/>
                      <a:pt x="49" y="65"/>
                      <a:pt x="49" y="66"/>
                    </a:cubicBezTo>
                    <a:cubicBezTo>
                      <a:pt x="49" y="70"/>
                      <a:pt x="46" y="73"/>
                      <a:pt x="42" y="73"/>
                    </a:cubicBezTo>
                    <a:cubicBezTo>
                      <a:pt x="38" y="73"/>
                      <a:pt x="35" y="70"/>
                      <a:pt x="35" y="66"/>
                    </a:cubicBezTo>
                    <a:cubicBezTo>
                      <a:pt x="35" y="64"/>
                      <a:pt x="36" y="63"/>
                      <a:pt x="37" y="62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2" y="56"/>
                      <a:pt x="21" y="56"/>
                      <a:pt x="19" y="56"/>
                    </a:cubicBezTo>
                    <a:cubicBezTo>
                      <a:pt x="15" y="56"/>
                      <a:pt x="12" y="53"/>
                      <a:pt x="12" y="49"/>
                    </a:cubicBezTo>
                    <a:cubicBezTo>
                      <a:pt x="12" y="46"/>
                      <a:pt x="15" y="43"/>
                      <a:pt x="19" y="43"/>
                    </a:cubicBezTo>
                    <a:cubicBezTo>
                      <a:pt x="20" y="43"/>
                      <a:pt x="21" y="43"/>
                      <a:pt x="22" y="4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29"/>
                      <a:pt x="35" y="28"/>
                      <a:pt x="35" y="26"/>
                    </a:cubicBezTo>
                    <a:cubicBezTo>
                      <a:pt x="35" y="22"/>
                      <a:pt x="38" y="18"/>
                      <a:pt x="42" y="18"/>
                    </a:cubicBezTo>
                    <a:cubicBezTo>
                      <a:pt x="46" y="18"/>
                      <a:pt x="49" y="22"/>
                      <a:pt x="49" y="26"/>
                    </a:cubicBezTo>
                    <a:cubicBezTo>
                      <a:pt x="49" y="27"/>
                      <a:pt x="49" y="29"/>
                      <a:pt x="48" y="30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1" y="43"/>
                      <a:pt x="63" y="43"/>
                      <a:pt x="64" y="43"/>
                    </a:cubicBezTo>
                    <a:cubicBezTo>
                      <a:pt x="68" y="43"/>
                      <a:pt x="71" y="46"/>
                      <a:pt x="71" y="49"/>
                    </a:cubicBezTo>
                    <a:cubicBezTo>
                      <a:pt x="71" y="53"/>
                      <a:pt x="68" y="56"/>
                      <a:pt x="64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1pPr>
                <a:lvl2pPr marL="465138" indent="-793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2pPr>
                <a:lvl3pPr marL="931863" indent="-1746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3pPr>
                <a:lvl4pPr marL="1398588" indent="-26988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4pPr>
                <a:lvl5pPr marL="1865313" indent="-36513" algn="l" defTabSz="931863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Segoe UI" pitchFamily="34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smtClean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7" name="Rectangle 89"/>
            <p:cNvSpPr/>
            <p:nvPr/>
          </p:nvSpPr>
          <p:spPr>
            <a:xfrm>
              <a:off x="5625077" y="2818911"/>
              <a:ext cx="1299917" cy="141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1118323" eaLnBrk="1" fontAlgn="base" latinLnBrk="0" hangingPunct="1">
                <a:lnSpc>
                  <a:spcPct val="90000"/>
                </a:lnSpc>
                <a:spcBef>
                  <a:spcPts val="1469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Azure Active Directory</a:t>
              </a:r>
            </a:p>
          </p:txBody>
        </p:sp>
      </p:grpSp>
      <p:pic>
        <p:nvPicPr>
          <p:cNvPr id="46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903" y="895447"/>
            <a:ext cx="2095007" cy="1240733"/>
          </a:xfrm>
          <a:prstGeom prst="rect">
            <a:avLst/>
          </a:prstGeom>
        </p:spPr>
      </p:pic>
      <p:grpSp>
        <p:nvGrpSpPr>
          <p:cNvPr id="47" name="Group 95"/>
          <p:cNvGrpSpPr/>
          <p:nvPr/>
        </p:nvGrpSpPr>
        <p:grpSpPr>
          <a:xfrm>
            <a:off x="3145083" y="1601010"/>
            <a:ext cx="916042" cy="718162"/>
            <a:chOff x="6407150" y="1238250"/>
            <a:chExt cx="1506538" cy="1181101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6738938" y="1238250"/>
              <a:ext cx="1174750" cy="860425"/>
            </a:xfrm>
            <a:custGeom>
              <a:avLst/>
              <a:gdLst>
                <a:gd name="T0" fmla="*/ 256 w 311"/>
                <a:gd name="T1" fmla="*/ 99 h 227"/>
                <a:gd name="T2" fmla="*/ 256 w 311"/>
                <a:gd name="T3" fmla="*/ 95 h 227"/>
                <a:gd name="T4" fmla="*/ 161 w 311"/>
                <a:gd name="T5" fmla="*/ 0 h 227"/>
                <a:gd name="T6" fmla="*/ 82 w 311"/>
                <a:gd name="T7" fmla="*/ 42 h 227"/>
                <a:gd name="T8" fmla="*/ 55 w 311"/>
                <a:gd name="T9" fmla="*/ 35 h 227"/>
                <a:gd name="T10" fmla="*/ 0 w 311"/>
                <a:gd name="T11" fmla="*/ 89 h 227"/>
                <a:gd name="T12" fmla="*/ 0 w 311"/>
                <a:gd name="T13" fmla="*/ 90 h 227"/>
                <a:gd name="T14" fmla="*/ 124 w 311"/>
                <a:gd name="T15" fmla="*/ 90 h 227"/>
                <a:gd name="T16" fmla="*/ 131 w 311"/>
                <a:gd name="T17" fmla="*/ 90 h 227"/>
                <a:gd name="T18" fmla="*/ 131 w 311"/>
                <a:gd name="T19" fmla="*/ 96 h 227"/>
                <a:gd name="T20" fmla="*/ 131 w 311"/>
                <a:gd name="T21" fmla="*/ 183 h 227"/>
                <a:gd name="T22" fmla="*/ 189 w 311"/>
                <a:gd name="T23" fmla="*/ 227 h 227"/>
                <a:gd name="T24" fmla="*/ 247 w 311"/>
                <a:gd name="T25" fmla="*/ 227 h 227"/>
                <a:gd name="T26" fmla="*/ 247 w 311"/>
                <a:gd name="T27" fmla="*/ 227 h 227"/>
                <a:gd name="T28" fmla="*/ 311 w 311"/>
                <a:gd name="T29" fmla="*/ 163 h 227"/>
                <a:gd name="T30" fmla="*/ 256 w 311"/>
                <a:gd name="T31" fmla="*/ 9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27">
                  <a:moveTo>
                    <a:pt x="256" y="99"/>
                  </a:moveTo>
                  <a:cubicBezTo>
                    <a:pt x="256" y="98"/>
                    <a:pt x="256" y="97"/>
                    <a:pt x="256" y="95"/>
                  </a:cubicBezTo>
                  <a:cubicBezTo>
                    <a:pt x="256" y="43"/>
                    <a:pt x="213" y="0"/>
                    <a:pt x="161" y="0"/>
                  </a:cubicBezTo>
                  <a:cubicBezTo>
                    <a:pt x="128" y="0"/>
                    <a:pt x="99" y="17"/>
                    <a:pt x="82" y="42"/>
                  </a:cubicBezTo>
                  <a:cubicBezTo>
                    <a:pt x="74" y="38"/>
                    <a:pt x="65" y="35"/>
                    <a:pt x="55" y="35"/>
                  </a:cubicBezTo>
                  <a:cubicBezTo>
                    <a:pt x="25" y="35"/>
                    <a:pt x="1" y="59"/>
                    <a:pt x="0" y="89"/>
                  </a:cubicBezTo>
                  <a:cubicBezTo>
                    <a:pt x="0" y="89"/>
                    <a:pt x="0" y="89"/>
                    <a:pt x="0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57" y="186"/>
                    <a:pt x="180" y="203"/>
                    <a:pt x="189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47" y="227"/>
                    <a:pt x="247" y="227"/>
                    <a:pt x="247" y="227"/>
                  </a:cubicBezTo>
                  <a:cubicBezTo>
                    <a:pt x="283" y="227"/>
                    <a:pt x="311" y="198"/>
                    <a:pt x="311" y="163"/>
                  </a:cubicBezTo>
                  <a:cubicBezTo>
                    <a:pt x="311" y="130"/>
                    <a:pt x="287" y="104"/>
                    <a:pt x="256" y="99"/>
                  </a:cubicBez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6"/>
            <p:cNvSpPr>
              <a:spLocks noEditPoints="1"/>
            </p:cNvSpPr>
            <p:nvPr/>
          </p:nvSpPr>
          <p:spPr bwMode="auto">
            <a:xfrm>
              <a:off x="6983413" y="1957388"/>
              <a:ext cx="457200" cy="461963"/>
            </a:xfrm>
            <a:custGeom>
              <a:avLst/>
              <a:gdLst>
                <a:gd name="T0" fmla="*/ 60 w 121"/>
                <a:gd name="T1" fmla="*/ 0 h 122"/>
                <a:gd name="T2" fmla="*/ 0 w 121"/>
                <a:gd name="T3" fmla="*/ 61 h 122"/>
                <a:gd name="T4" fmla="*/ 60 w 121"/>
                <a:gd name="T5" fmla="*/ 122 h 122"/>
                <a:gd name="T6" fmla="*/ 121 w 121"/>
                <a:gd name="T7" fmla="*/ 61 h 122"/>
                <a:gd name="T8" fmla="*/ 60 w 121"/>
                <a:gd name="T9" fmla="*/ 0 h 122"/>
                <a:gd name="T10" fmla="*/ 60 w 121"/>
                <a:gd name="T11" fmla="*/ 112 h 122"/>
                <a:gd name="T12" fmla="*/ 9 w 121"/>
                <a:gd name="T13" fmla="*/ 61 h 122"/>
                <a:gd name="T14" fmla="*/ 60 w 121"/>
                <a:gd name="T15" fmla="*/ 10 h 122"/>
                <a:gd name="T16" fmla="*/ 112 w 121"/>
                <a:gd name="T17" fmla="*/ 61 h 122"/>
                <a:gd name="T18" fmla="*/ 60 w 121"/>
                <a:gd name="T19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2">
                  <a:moveTo>
                    <a:pt x="60" y="0"/>
                  </a:moveTo>
                  <a:cubicBezTo>
                    <a:pt x="27" y="0"/>
                    <a:pt x="0" y="28"/>
                    <a:pt x="0" y="61"/>
                  </a:cubicBezTo>
                  <a:cubicBezTo>
                    <a:pt x="0" y="95"/>
                    <a:pt x="27" y="122"/>
                    <a:pt x="60" y="122"/>
                  </a:cubicBezTo>
                  <a:cubicBezTo>
                    <a:pt x="94" y="122"/>
                    <a:pt x="121" y="95"/>
                    <a:pt x="121" y="61"/>
                  </a:cubicBezTo>
                  <a:cubicBezTo>
                    <a:pt x="121" y="28"/>
                    <a:pt x="94" y="0"/>
                    <a:pt x="60" y="0"/>
                  </a:cubicBezTo>
                  <a:close/>
                  <a:moveTo>
                    <a:pt x="60" y="112"/>
                  </a:moveTo>
                  <a:cubicBezTo>
                    <a:pt x="32" y="112"/>
                    <a:pt x="9" y="89"/>
                    <a:pt x="9" y="61"/>
                  </a:cubicBezTo>
                  <a:cubicBezTo>
                    <a:pt x="9" y="33"/>
                    <a:pt x="32" y="10"/>
                    <a:pt x="60" y="10"/>
                  </a:cubicBezTo>
                  <a:cubicBezTo>
                    <a:pt x="89" y="10"/>
                    <a:pt x="112" y="33"/>
                    <a:pt x="112" y="61"/>
                  </a:cubicBezTo>
                  <a:cubicBezTo>
                    <a:pt x="112" y="89"/>
                    <a:pt x="89" y="112"/>
                    <a:pt x="60" y="112"/>
                  </a:cubicBez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202488" y="2044700"/>
              <a:ext cx="144463" cy="215900"/>
            </a:xfrm>
            <a:custGeom>
              <a:avLst/>
              <a:gdLst>
                <a:gd name="T0" fmla="*/ 69 w 91"/>
                <a:gd name="T1" fmla="*/ 0 h 136"/>
                <a:gd name="T2" fmla="*/ 0 w 91"/>
                <a:gd name="T3" fmla="*/ 69 h 136"/>
                <a:gd name="T4" fmla="*/ 69 w 91"/>
                <a:gd name="T5" fmla="*/ 136 h 136"/>
                <a:gd name="T6" fmla="*/ 91 w 91"/>
                <a:gd name="T7" fmla="*/ 117 h 136"/>
                <a:gd name="T8" fmla="*/ 41 w 91"/>
                <a:gd name="T9" fmla="*/ 69 h 136"/>
                <a:gd name="T10" fmla="*/ 91 w 91"/>
                <a:gd name="T11" fmla="*/ 19 h 136"/>
                <a:gd name="T12" fmla="*/ 69 w 91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6">
                  <a:moveTo>
                    <a:pt x="69" y="0"/>
                  </a:moveTo>
                  <a:lnTo>
                    <a:pt x="0" y="69"/>
                  </a:lnTo>
                  <a:lnTo>
                    <a:pt x="69" y="136"/>
                  </a:lnTo>
                  <a:lnTo>
                    <a:pt x="91" y="117"/>
                  </a:lnTo>
                  <a:lnTo>
                    <a:pt x="41" y="69"/>
                  </a:lnTo>
                  <a:lnTo>
                    <a:pt x="91" y="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7078663" y="2117725"/>
              <a:ext cx="139700" cy="214313"/>
            </a:xfrm>
            <a:custGeom>
              <a:avLst/>
              <a:gdLst>
                <a:gd name="T0" fmla="*/ 0 w 88"/>
                <a:gd name="T1" fmla="*/ 21 h 135"/>
                <a:gd name="T2" fmla="*/ 48 w 88"/>
                <a:gd name="T3" fmla="*/ 69 h 135"/>
                <a:gd name="T4" fmla="*/ 0 w 88"/>
                <a:gd name="T5" fmla="*/ 116 h 135"/>
                <a:gd name="T6" fmla="*/ 21 w 88"/>
                <a:gd name="T7" fmla="*/ 135 h 135"/>
                <a:gd name="T8" fmla="*/ 88 w 88"/>
                <a:gd name="T9" fmla="*/ 69 h 135"/>
                <a:gd name="T10" fmla="*/ 21 w 88"/>
                <a:gd name="T11" fmla="*/ 0 h 135"/>
                <a:gd name="T12" fmla="*/ 0 w 88"/>
                <a:gd name="T1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35">
                  <a:moveTo>
                    <a:pt x="0" y="21"/>
                  </a:moveTo>
                  <a:lnTo>
                    <a:pt x="48" y="69"/>
                  </a:lnTo>
                  <a:lnTo>
                    <a:pt x="0" y="116"/>
                  </a:lnTo>
                  <a:lnTo>
                    <a:pt x="21" y="135"/>
                  </a:lnTo>
                  <a:lnTo>
                    <a:pt x="88" y="69"/>
                  </a:lnTo>
                  <a:lnTo>
                    <a:pt x="2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6407150" y="1601788"/>
              <a:ext cx="800100" cy="625475"/>
            </a:xfrm>
            <a:custGeom>
              <a:avLst/>
              <a:gdLst>
                <a:gd name="T0" fmla="*/ 9 w 212"/>
                <a:gd name="T1" fmla="*/ 156 h 165"/>
                <a:gd name="T2" fmla="*/ 9 w 212"/>
                <a:gd name="T3" fmla="*/ 44 h 165"/>
                <a:gd name="T4" fmla="*/ 203 w 212"/>
                <a:gd name="T5" fmla="*/ 44 h 165"/>
                <a:gd name="T6" fmla="*/ 203 w 212"/>
                <a:gd name="T7" fmla="*/ 88 h 165"/>
                <a:gd name="T8" fmla="*/ 212 w 212"/>
                <a:gd name="T9" fmla="*/ 87 h 165"/>
                <a:gd name="T10" fmla="*/ 212 w 212"/>
                <a:gd name="T11" fmla="*/ 0 h 165"/>
                <a:gd name="T12" fmla="*/ 0 w 212"/>
                <a:gd name="T13" fmla="*/ 0 h 165"/>
                <a:gd name="T14" fmla="*/ 0 w 212"/>
                <a:gd name="T15" fmla="*/ 165 h 165"/>
                <a:gd name="T16" fmla="*/ 146 w 212"/>
                <a:gd name="T17" fmla="*/ 165 h 165"/>
                <a:gd name="T18" fmla="*/ 145 w 212"/>
                <a:gd name="T19" fmla="*/ 156 h 165"/>
                <a:gd name="T20" fmla="*/ 9 w 212"/>
                <a:gd name="T21" fmla="*/ 15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165">
                  <a:moveTo>
                    <a:pt x="9" y="156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88"/>
                    <a:pt x="203" y="88"/>
                    <a:pt x="203" y="88"/>
                  </a:cubicBezTo>
                  <a:cubicBezTo>
                    <a:pt x="206" y="88"/>
                    <a:pt x="209" y="87"/>
                    <a:pt x="212" y="87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2"/>
                    <a:pt x="146" y="159"/>
                    <a:pt x="145" y="156"/>
                  </a:cubicBezTo>
                  <a:lnTo>
                    <a:pt x="9" y="156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10"/>
            <p:cNvSpPr>
              <a:spLocks noEditPoints="1"/>
            </p:cNvSpPr>
            <p:nvPr/>
          </p:nvSpPr>
          <p:spPr bwMode="auto">
            <a:xfrm>
              <a:off x="6607175" y="1809750"/>
              <a:ext cx="350838" cy="322263"/>
            </a:xfrm>
            <a:custGeom>
              <a:avLst/>
              <a:gdLst>
                <a:gd name="T0" fmla="*/ 89 w 93"/>
                <a:gd name="T1" fmla="*/ 0 h 85"/>
                <a:gd name="T2" fmla="*/ 4 w 93"/>
                <a:gd name="T3" fmla="*/ 0 h 85"/>
                <a:gd name="T4" fmla="*/ 0 w 93"/>
                <a:gd name="T5" fmla="*/ 4 h 85"/>
                <a:gd name="T6" fmla="*/ 0 w 93"/>
                <a:gd name="T7" fmla="*/ 80 h 85"/>
                <a:gd name="T8" fmla="*/ 4 w 93"/>
                <a:gd name="T9" fmla="*/ 85 h 85"/>
                <a:gd name="T10" fmla="*/ 89 w 93"/>
                <a:gd name="T11" fmla="*/ 85 h 85"/>
                <a:gd name="T12" fmla="*/ 93 w 93"/>
                <a:gd name="T13" fmla="*/ 80 h 85"/>
                <a:gd name="T14" fmla="*/ 93 w 93"/>
                <a:gd name="T15" fmla="*/ 4 h 85"/>
                <a:gd name="T16" fmla="*/ 89 w 93"/>
                <a:gd name="T17" fmla="*/ 0 h 85"/>
                <a:gd name="T18" fmla="*/ 87 w 93"/>
                <a:gd name="T19" fmla="*/ 4 h 85"/>
                <a:gd name="T20" fmla="*/ 87 w 93"/>
                <a:gd name="T21" fmla="*/ 80 h 85"/>
                <a:gd name="T22" fmla="*/ 5 w 93"/>
                <a:gd name="T23" fmla="*/ 80 h 85"/>
                <a:gd name="T24" fmla="*/ 5 w 93"/>
                <a:gd name="T25" fmla="*/ 4 h 85"/>
                <a:gd name="T26" fmla="*/ 87 w 93"/>
                <a:gd name="T27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85">
                  <a:moveTo>
                    <a:pt x="8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2" y="85"/>
                    <a:pt x="4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2" y="85"/>
                    <a:pt x="93" y="83"/>
                    <a:pt x="93" y="8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2"/>
                    <a:pt x="92" y="0"/>
                    <a:pt x="89" y="0"/>
                  </a:cubicBezTo>
                  <a:close/>
                  <a:moveTo>
                    <a:pt x="87" y="4"/>
                  </a:moveTo>
                  <a:cubicBezTo>
                    <a:pt x="87" y="80"/>
                    <a:pt x="87" y="80"/>
                    <a:pt x="8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7" y="4"/>
                    <a:pt x="87" y="4"/>
                    <a:pt x="87" y="4"/>
                  </a:cubicBez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6700838" y="1889125"/>
              <a:ext cx="196850" cy="171450"/>
            </a:xfrm>
            <a:custGeom>
              <a:avLst/>
              <a:gdLst>
                <a:gd name="T0" fmla="*/ 26 w 124"/>
                <a:gd name="T1" fmla="*/ 86 h 108"/>
                <a:gd name="T2" fmla="*/ 41 w 124"/>
                <a:gd name="T3" fmla="*/ 108 h 108"/>
                <a:gd name="T4" fmla="*/ 52 w 124"/>
                <a:gd name="T5" fmla="*/ 46 h 108"/>
                <a:gd name="T6" fmla="*/ 79 w 124"/>
                <a:gd name="T7" fmla="*/ 46 h 108"/>
                <a:gd name="T8" fmla="*/ 98 w 124"/>
                <a:gd name="T9" fmla="*/ 20 h 108"/>
                <a:gd name="T10" fmla="*/ 114 w 124"/>
                <a:gd name="T11" fmla="*/ 51 h 108"/>
                <a:gd name="T12" fmla="*/ 124 w 124"/>
                <a:gd name="T13" fmla="*/ 46 h 108"/>
                <a:gd name="T14" fmla="*/ 100 w 124"/>
                <a:gd name="T15" fmla="*/ 0 h 108"/>
                <a:gd name="T16" fmla="*/ 74 w 124"/>
                <a:gd name="T17" fmla="*/ 36 h 108"/>
                <a:gd name="T18" fmla="*/ 43 w 124"/>
                <a:gd name="T19" fmla="*/ 36 h 108"/>
                <a:gd name="T20" fmla="*/ 36 w 124"/>
                <a:gd name="T21" fmla="*/ 79 h 108"/>
                <a:gd name="T22" fmla="*/ 29 w 124"/>
                <a:gd name="T23" fmla="*/ 67 h 108"/>
                <a:gd name="T24" fmla="*/ 0 w 124"/>
                <a:gd name="T25" fmla="*/ 96 h 108"/>
                <a:gd name="T26" fmla="*/ 7 w 124"/>
                <a:gd name="T27" fmla="*/ 103 h 108"/>
                <a:gd name="T28" fmla="*/ 26 w 124"/>
                <a:gd name="T29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08">
                  <a:moveTo>
                    <a:pt x="26" y="86"/>
                  </a:moveTo>
                  <a:lnTo>
                    <a:pt x="41" y="108"/>
                  </a:lnTo>
                  <a:lnTo>
                    <a:pt x="52" y="46"/>
                  </a:lnTo>
                  <a:lnTo>
                    <a:pt x="79" y="46"/>
                  </a:lnTo>
                  <a:lnTo>
                    <a:pt x="98" y="20"/>
                  </a:lnTo>
                  <a:lnTo>
                    <a:pt x="114" y="51"/>
                  </a:lnTo>
                  <a:lnTo>
                    <a:pt x="124" y="46"/>
                  </a:lnTo>
                  <a:lnTo>
                    <a:pt x="100" y="0"/>
                  </a:lnTo>
                  <a:lnTo>
                    <a:pt x="74" y="36"/>
                  </a:lnTo>
                  <a:lnTo>
                    <a:pt x="43" y="36"/>
                  </a:lnTo>
                  <a:lnTo>
                    <a:pt x="36" y="79"/>
                  </a:lnTo>
                  <a:lnTo>
                    <a:pt x="29" y="67"/>
                  </a:lnTo>
                  <a:lnTo>
                    <a:pt x="0" y="96"/>
                  </a:lnTo>
                  <a:lnTo>
                    <a:pt x="7" y="103"/>
                  </a:lnTo>
                  <a:lnTo>
                    <a:pt x="26" y="86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673850" y="1878013"/>
              <a:ext cx="223838" cy="207963"/>
            </a:xfrm>
            <a:custGeom>
              <a:avLst/>
              <a:gdLst>
                <a:gd name="T0" fmla="*/ 141 w 141"/>
                <a:gd name="T1" fmla="*/ 120 h 131"/>
                <a:gd name="T2" fmla="*/ 12 w 141"/>
                <a:gd name="T3" fmla="*/ 120 h 131"/>
                <a:gd name="T4" fmla="*/ 12 w 141"/>
                <a:gd name="T5" fmla="*/ 0 h 131"/>
                <a:gd name="T6" fmla="*/ 0 w 141"/>
                <a:gd name="T7" fmla="*/ 0 h 131"/>
                <a:gd name="T8" fmla="*/ 0 w 141"/>
                <a:gd name="T9" fmla="*/ 131 h 131"/>
                <a:gd name="T10" fmla="*/ 141 w 141"/>
                <a:gd name="T11" fmla="*/ 131 h 131"/>
                <a:gd name="T12" fmla="*/ 141 w 141"/>
                <a:gd name="T13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31">
                  <a:moveTo>
                    <a:pt x="141" y="120"/>
                  </a:moveTo>
                  <a:lnTo>
                    <a:pt x="12" y="1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41" y="131"/>
                  </a:lnTo>
                  <a:lnTo>
                    <a:pt x="141" y="120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Segoe U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5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idx="4294967295"/>
          </p:nvPr>
        </p:nvSpPr>
        <p:spPr>
          <a:xfrm>
            <a:off x="1955800" y="2116138"/>
            <a:ext cx="8229600" cy="2752725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60400" y="3040063"/>
            <a:ext cx="8229600" cy="55399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Microsoft RemoteApp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98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55800" y="2116138"/>
            <a:ext cx="8229600" cy="275272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PE" dirty="0" smtClean="0"/>
              <a:t>Recursos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2000" dirty="0" smtClean="0">
                <a:hlinkClick r:id="rId2"/>
              </a:rPr>
              <a:t>https</a:t>
            </a:r>
            <a:r>
              <a:rPr lang="es-PE" sz="2000" dirty="0">
                <a:hlinkClick r:id="rId2"/>
              </a:rPr>
              <a:t>://azure.microsoft.com/en-us/documentation/articles/remoteapp-whatis</a:t>
            </a:r>
            <a:r>
              <a:rPr lang="es-PE" sz="2000" dirty="0" smtClean="0">
                <a:hlinkClick r:id="rId2"/>
              </a:rPr>
              <a:t>/</a:t>
            </a:r>
            <a:endParaRPr lang="es-PE" sz="2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PE" sz="2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2000" dirty="0">
                <a:hlinkClick r:id="rId3"/>
              </a:rPr>
              <a:t>http://blogs.msdn.com/b/rds</a:t>
            </a:r>
            <a:r>
              <a:rPr lang="es-PE" sz="2000" dirty="0" smtClean="0">
                <a:hlinkClick r:id="rId3"/>
              </a:rPr>
              <a:t>/</a:t>
            </a:r>
            <a:r>
              <a:rPr lang="es-PE" sz="2000" dirty="0" smtClean="0"/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PE" sz="2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PE" sz="2000" dirty="0">
                <a:hlinkClick r:id="rId4"/>
              </a:rPr>
              <a:t>https://www.remoteapp.windowsazure.com</a:t>
            </a:r>
            <a:r>
              <a:rPr lang="es-PE" sz="2000" dirty="0" smtClean="0">
                <a:hlinkClick r:id="rId4"/>
              </a:rPr>
              <a:t>/</a:t>
            </a:r>
            <a:r>
              <a:rPr lang="es-PE" sz="2000" dirty="0" smtClean="0"/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PE" sz="2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2975683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55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088" y="2309136"/>
            <a:ext cx="4685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2015 Global Sponsors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9" y="1185893"/>
            <a:ext cx="2289476" cy="652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09" y="5277603"/>
            <a:ext cx="1486107" cy="476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7" y="3368886"/>
            <a:ext cx="1904762" cy="647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01" y="4405999"/>
            <a:ext cx="2286319" cy="543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17" y="1243020"/>
            <a:ext cx="2153586" cy="287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78" y="2364981"/>
            <a:ext cx="2933333" cy="888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38" y="3417035"/>
            <a:ext cx="1504149" cy="5513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06" y="2332139"/>
            <a:ext cx="1419423" cy="543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76" y="1343094"/>
            <a:ext cx="1781175" cy="4953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9" y="4590050"/>
            <a:ext cx="3915839" cy="14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9112" y="228600"/>
            <a:ext cx="11149013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7" y="1375555"/>
            <a:ext cx="5970471" cy="44983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58" y="1499542"/>
            <a:ext cx="5640927" cy="49181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7856113" y="1563937"/>
            <a:ext cx="1996225" cy="792897"/>
          </a:xfrm>
          <a:prstGeom prst="rect">
            <a:avLst/>
          </a:prstGeom>
          <a:noFill/>
          <a:ln w="133350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s-ES" spc="-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208616" y="2629724"/>
            <a:ext cx="9464640" cy="1198652"/>
          </a:xfrm>
        </p:spPr>
        <p:txBody>
          <a:bodyPr/>
          <a:lstStyle/>
          <a:p>
            <a:r>
              <a:rPr lang="es-ES" sz="4000" dirty="0" smtClean="0"/>
              <a:t>Ing</a:t>
            </a:r>
            <a:r>
              <a:rPr lang="es-ES" sz="4000" dirty="0"/>
              <a:t>. </a:t>
            </a:r>
            <a:r>
              <a:rPr lang="es-ES" sz="4000" dirty="0" smtClean="0"/>
              <a:t>Luis Alonso Talavera Trevejo</a:t>
            </a:r>
            <a:br>
              <a:rPr lang="es-ES" sz="4000" dirty="0" smtClean="0"/>
            </a:br>
            <a:r>
              <a:rPr lang="es-ES" sz="3200" dirty="0" smtClean="0">
                <a:hlinkClick r:id="rId2"/>
              </a:rPr>
              <a:t>luis.talavera@visionit.pe</a:t>
            </a:r>
            <a:r>
              <a:rPr lang="es-ES" sz="4000" dirty="0" smtClean="0"/>
              <a:t/>
            </a:r>
            <a:br>
              <a:rPr lang="es-ES" sz="4000" dirty="0" smtClean="0"/>
            </a:br>
            <a:r>
              <a:rPr lang="en-US" sz="3200" dirty="0" smtClean="0"/>
              <a:t>Cloud Computing Consultant</a:t>
            </a:r>
            <a:r>
              <a:rPr lang="es-ES" sz="4000" dirty="0"/>
              <a:t/>
            </a:r>
            <a:br>
              <a:rPr lang="es-ES" sz="4000" dirty="0"/>
            </a:br>
            <a:endParaRPr lang="es-ES" sz="4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15" y="4052886"/>
            <a:ext cx="2914650" cy="1162050"/>
          </a:xfrm>
          <a:prstGeom prst="rect">
            <a:avLst/>
          </a:prstGeom>
        </p:spPr>
      </p:pic>
      <p:pic>
        <p:nvPicPr>
          <p:cNvPr id="3073" name="Picture 3" descr="cid:image001.png@01D019EA.BC9E31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45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208616" y="2629724"/>
            <a:ext cx="9464640" cy="1198652"/>
          </a:xfrm>
        </p:spPr>
        <p:txBody>
          <a:bodyPr/>
          <a:lstStyle/>
          <a:p>
            <a:pPr algn="ctr"/>
            <a:r>
              <a:rPr lang="es-PE" dirty="0" smtClean="0"/>
              <a:t>Requerimientos Operacionales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62622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22305" y="27302"/>
            <a:ext cx="10983385" cy="1198652"/>
          </a:xfrm>
        </p:spPr>
        <p:txBody>
          <a:bodyPr/>
          <a:lstStyle/>
          <a:p>
            <a:r>
              <a:rPr lang="es-PE" dirty="0" smtClean="0"/>
              <a:t>Desafíos Actuales</a:t>
            </a:r>
            <a:endParaRPr lang="es-PE" dirty="0"/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Box 95"/>
          <p:cNvSpPr txBox="1">
            <a:spLocks noGrp="1"/>
          </p:cNvSpPr>
          <p:nvPr>
            <p:ph type="body" sz="quarter" idx="13"/>
          </p:nvPr>
        </p:nvSpPr>
        <p:spPr>
          <a:xfrm>
            <a:off x="622310" y="1393894"/>
            <a:ext cx="6921490" cy="4295649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marL="342768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Entregar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aplicaciones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plataformas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móviles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(BYOD; Bring Your Own Device)</a:t>
            </a:r>
          </a:p>
          <a:p>
            <a:pPr marL="342768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Responder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desde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TI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dinámicamente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 los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requerimientos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negocios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marL="799792" lvl="1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Trabajadores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temporales</a:t>
            </a:r>
            <a:r>
              <a:rPr lang="en-US" sz="1961" spc="-50" dirty="0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Estacionales</a:t>
            </a:r>
            <a:endParaRPr lang="en-US" sz="1961" spc="-50" dirty="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99792" lvl="1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Nuevos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empleados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nuevas</a:t>
            </a:r>
            <a:r>
              <a:rPr lang="en-US" sz="1961" spc="-50" dirty="0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contrataciones</a:t>
            </a:r>
            <a:endParaRPr lang="en-US" sz="1961" spc="-50" dirty="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681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Reducir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costos</a:t>
            </a:r>
            <a:r>
              <a:rPr lang="en-US" sz="1961" spc="-50" dirty="0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Infraestructura</a:t>
            </a:r>
            <a:endParaRPr lang="en-US" sz="1961" spc="-50" dirty="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768" indent="-342768" defTabSz="914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Proveer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acceso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aplicaciones</a:t>
            </a:r>
            <a:r>
              <a:rPr lang="en-US" sz="1961" spc="-50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961" spc="-50" dirty="0" err="1" smtClean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propias</a:t>
            </a:r>
            <a:endParaRPr lang="en-US" sz="1961" spc="-50" dirty="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208616" y="2629724"/>
            <a:ext cx="9464640" cy="1198652"/>
          </a:xfrm>
        </p:spPr>
        <p:txBody>
          <a:bodyPr/>
          <a:lstStyle/>
          <a:p>
            <a:pPr algn="ctr"/>
            <a:r>
              <a:rPr lang="es-PE" dirty="0" smtClean="0"/>
              <a:t>Método Tradicional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8787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PE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17" descr="C:\Users\Public\Pictures\Artwork_Imagery\Shapes\Arrows\Straight\6 Point Arr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9720" y="2321717"/>
            <a:ext cx="3143272" cy="2633888"/>
          </a:xfrm>
          <a:prstGeom prst="rect">
            <a:avLst/>
          </a:prstGeom>
          <a:noFill/>
        </p:spPr>
      </p:pic>
      <p:sp>
        <p:nvSpPr>
          <p:cNvPr id="7" name="Oval 5"/>
          <p:cNvSpPr/>
          <p:nvPr/>
        </p:nvSpPr>
        <p:spPr>
          <a:xfrm>
            <a:off x="4089588" y="1535899"/>
            <a:ext cx="2000264" cy="92869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14"/>
          <p:cNvGrpSpPr/>
          <p:nvPr/>
        </p:nvGrpSpPr>
        <p:grpSpPr>
          <a:xfrm>
            <a:off x="4375340" y="678643"/>
            <a:ext cx="925297" cy="1214446"/>
            <a:chOff x="2282587" y="642918"/>
            <a:chExt cx="925297" cy="1214446"/>
          </a:xfrm>
        </p:grpSpPr>
        <p:pic>
          <p:nvPicPr>
            <p:cNvPr id="9" name="Picture 3" descr="C:\Users\Public\Pictures\Artwork_Imagery\Icons - Illustrations\_WINDOWS SERVER ICONS\Hardware\Virtual Servers 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2587" y="642918"/>
              <a:ext cx="743730" cy="1214446"/>
            </a:xfrm>
            <a:prstGeom prst="rect">
              <a:avLst/>
            </a:prstGeom>
            <a:noFill/>
          </p:spPr>
        </p:pic>
        <p:pic>
          <p:nvPicPr>
            <p:cNvPr id="10" name="Picture 6" descr="C:\Users\Public\Pictures\Artwork_Imagery\Icons - Illustrations\_WINDOWS SERVER ICONS\Search\Globe earth internet world web 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4091" y="1357298"/>
              <a:ext cx="353793" cy="387342"/>
            </a:xfrm>
            <a:prstGeom prst="rect">
              <a:avLst/>
            </a:prstGeom>
            <a:noFill/>
          </p:spPr>
        </p:pic>
      </p:grpSp>
      <p:sp>
        <p:nvSpPr>
          <p:cNvPr id="11" name="TextBox 9"/>
          <p:cNvSpPr txBox="1"/>
          <p:nvPr/>
        </p:nvSpPr>
        <p:spPr>
          <a:xfrm>
            <a:off x="4375340" y="1973280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RD Web Access</a:t>
            </a:r>
            <a:endParaRPr lang="en-CA" sz="1200" b="1" dirty="0">
              <a:solidFill>
                <a:schemeClr val="bg1"/>
              </a:solidFill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160894" y="2607469"/>
            <a:ext cx="1928826" cy="1500198"/>
            <a:chOff x="2500298" y="2714620"/>
            <a:chExt cx="1928826" cy="1500198"/>
          </a:xfrm>
        </p:grpSpPr>
        <p:sp>
          <p:nvSpPr>
            <p:cNvPr id="13" name="Oval 11"/>
            <p:cNvSpPr/>
            <p:nvPr/>
          </p:nvSpPr>
          <p:spPr>
            <a:xfrm>
              <a:off x="2500298" y="3357562"/>
              <a:ext cx="1928826" cy="85725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4" name="Group 15"/>
            <p:cNvGrpSpPr/>
            <p:nvPr/>
          </p:nvGrpSpPr>
          <p:grpSpPr>
            <a:xfrm>
              <a:off x="2919950" y="2714620"/>
              <a:ext cx="1080546" cy="1214446"/>
              <a:chOff x="3205702" y="2714620"/>
              <a:chExt cx="1080546" cy="1214446"/>
            </a:xfrm>
          </p:grpSpPr>
          <p:pic>
            <p:nvPicPr>
              <p:cNvPr id="16" name="Picture 2" descr="C:\Users\Public\Pictures\Artwork_Imagery\Icons - Illustrations\_WINDOWS SERVER ICONS\Security\Brick Wall firewall fire secure security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20083" y="3357562"/>
                <a:ext cx="366165" cy="357190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C:\Users\Public\Pictures\Artwork_Imagery\Icons - Illustrations\_WINDOWS SERVER ICONS\Hardware\Virtual Servers 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05702" y="2714620"/>
                <a:ext cx="743730" cy="1214446"/>
              </a:xfrm>
              <a:prstGeom prst="rect">
                <a:avLst/>
              </a:prstGeom>
              <a:noFill/>
            </p:spPr>
          </p:pic>
        </p:grpSp>
        <p:sp>
          <p:nvSpPr>
            <p:cNvPr id="15" name="TextBox 13"/>
            <p:cNvSpPr txBox="1"/>
            <p:nvPr/>
          </p:nvSpPr>
          <p:spPr>
            <a:xfrm>
              <a:off x="2786050" y="3929066"/>
              <a:ext cx="142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RD Gateway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5732662" y="2536031"/>
            <a:ext cx="1928826" cy="1571636"/>
            <a:chOff x="4286248" y="2786058"/>
            <a:chExt cx="1928826" cy="1571636"/>
          </a:xfrm>
        </p:grpSpPr>
        <p:sp>
          <p:nvSpPr>
            <p:cNvPr id="19" name="Oval 17"/>
            <p:cNvSpPr/>
            <p:nvPr/>
          </p:nvSpPr>
          <p:spPr>
            <a:xfrm>
              <a:off x="4286248" y="3429000"/>
              <a:ext cx="1928826" cy="928694"/>
            </a:xfrm>
            <a:prstGeom prst="ellipse">
              <a:avLst/>
            </a:prstGeom>
            <a:gradFill>
              <a:gsLst>
                <a:gs pos="0">
                  <a:schemeClr val="accent5">
                    <a:shade val="51000"/>
                    <a:satMod val="130000"/>
                    <a:alpha val="79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8"/>
            <p:cNvGrpSpPr/>
            <p:nvPr/>
          </p:nvGrpSpPr>
          <p:grpSpPr>
            <a:xfrm>
              <a:off x="4500562" y="2786058"/>
              <a:ext cx="1571636" cy="1571636"/>
              <a:chOff x="5072066" y="2143116"/>
              <a:chExt cx="1571636" cy="1571636"/>
            </a:xfrm>
          </p:grpSpPr>
          <p:grpSp>
            <p:nvGrpSpPr>
              <p:cNvPr id="21" name="Group 16"/>
              <p:cNvGrpSpPr/>
              <p:nvPr/>
            </p:nvGrpSpPr>
            <p:grpSpPr>
              <a:xfrm>
                <a:off x="5471344" y="2143116"/>
                <a:ext cx="1100920" cy="1214446"/>
                <a:chOff x="5114154" y="1571612"/>
                <a:chExt cx="1100920" cy="1214446"/>
              </a:xfrm>
            </p:grpSpPr>
            <p:pic>
              <p:nvPicPr>
                <p:cNvPr id="23" name="Picture 3" descr="C:\Users\Public\Pictures\Artwork_Imagery\Icons - Illustrations\_WINDOWS SERVER ICONS\Hardware\Virtual Servers 2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114154" y="1571612"/>
                  <a:ext cx="743730" cy="12144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5" descr="C:\Users\Public\Pictures\Artwork_Imagery\Icons - Illustrations\_WINDOWS SERVER ICONS\Tools\Pipes connected metal pipeline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485476" y="2214554"/>
                  <a:ext cx="729598" cy="366729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2" name="TextBox 20"/>
              <p:cNvSpPr txBox="1"/>
              <p:nvPr/>
            </p:nvSpPr>
            <p:spPr>
              <a:xfrm>
                <a:off x="5072066" y="3253087"/>
                <a:ext cx="15716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 smtClean="0">
                    <a:solidFill>
                      <a:schemeClr val="bg1"/>
                    </a:solidFill>
                  </a:rPr>
                  <a:t>RD Connection Broker</a:t>
                </a:r>
                <a:endParaRPr lang="en-CA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3"/>
          <p:cNvGrpSpPr/>
          <p:nvPr/>
        </p:nvGrpSpPr>
        <p:grpSpPr>
          <a:xfrm>
            <a:off x="4803968" y="4893485"/>
            <a:ext cx="1428760" cy="777065"/>
            <a:chOff x="4714876" y="4643446"/>
            <a:chExt cx="1428760" cy="777065"/>
          </a:xfrm>
        </p:grpSpPr>
        <p:pic>
          <p:nvPicPr>
            <p:cNvPr id="26" name="Picture 7" descr="C:\Users\Public\Pictures\Artwork_Imagery\Icons - Illustrations\_WINDOWS SERVER ICONS\Documents\Phone Book active directory 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00628" y="4643446"/>
              <a:ext cx="857256" cy="455417"/>
            </a:xfrm>
            <a:prstGeom prst="rect">
              <a:avLst/>
            </a:prstGeom>
            <a:noFill/>
          </p:spPr>
        </p:pic>
        <p:sp>
          <p:nvSpPr>
            <p:cNvPr id="27" name="TextBox 25"/>
            <p:cNvSpPr txBox="1"/>
            <p:nvPr/>
          </p:nvSpPr>
          <p:spPr>
            <a:xfrm>
              <a:off x="4714876" y="5143512"/>
              <a:ext cx="142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 smtClean="0"/>
                <a:t>Active Directory®</a:t>
              </a:r>
              <a:endParaRPr lang="en-CA" sz="1200" dirty="0"/>
            </a:p>
          </p:txBody>
        </p:sp>
      </p:grpSp>
      <p:grpSp>
        <p:nvGrpSpPr>
          <p:cNvPr id="28" name="Group 26"/>
          <p:cNvGrpSpPr/>
          <p:nvPr/>
        </p:nvGrpSpPr>
        <p:grpSpPr>
          <a:xfrm>
            <a:off x="7089984" y="4964923"/>
            <a:ext cx="1428760" cy="919941"/>
            <a:chOff x="6715140" y="4357694"/>
            <a:chExt cx="1428760" cy="919941"/>
          </a:xfrm>
        </p:grpSpPr>
        <p:grpSp>
          <p:nvGrpSpPr>
            <p:cNvPr id="29" name="Group 17"/>
            <p:cNvGrpSpPr/>
            <p:nvPr/>
          </p:nvGrpSpPr>
          <p:grpSpPr>
            <a:xfrm>
              <a:off x="7143768" y="4357694"/>
              <a:ext cx="572075" cy="642942"/>
              <a:chOff x="6858016" y="2285992"/>
              <a:chExt cx="572075" cy="642942"/>
            </a:xfrm>
          </p:grpSpPr>
          <p:pic>
            <p:nvPicPr>
              <p:cNvPr id="31" name="Picture 3" descr="C:\Users\Public\Pictures\Artwork_Imagery\Icons - Illustrations\_WINDOWS SERVER ICONS\Hardware\Virtual Servers 2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58016" y="2285992"/>
                <a:ext cx="393739" cy="642942"/>
              </a:xfrm>
              <a:prstGeom prst="rect">
                <a:avLst/>
              </a:prstGeom>
              <a:noFill/>
            </p:spPr>
          </p:pic>
          <p:pic>
            <p:nvPicPr>
              <p:cNvPr id="32" name="Picture 4" descr="C:\Users\Public\Pictures\Artwork_Imagery\Icons - Illustrations\_WINDOWS SERVER ICONS\Documents\Certificate award Vertical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215206" y="2500306"/>
                <a:ext cx="214885" cy="285752"/>
              </a:xfrm>
              <a:prstGeom prst="rect">
                <a:avLst/>
              </a:prstGeom>
              <a:noFill/>
            </p:spPr>
          </p:pic>
        </p:grpSp>
        <p:sp>
          <p:nvSpPr>
            <p:cNvPr id="30" name="TextBox 28"/>
            <p:cNvSpPr txBox="1"/>
            <p:nvPr/>
          </p:nvSpPr>
          <p:spPr>
            <a:xfrm>
              <a:off x="6715140" y="5000636"/>
              <a:ext cx="142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 smtClean="0"/>
                <a:t>Licensing Server</a:t>
              </a:r>
              <a:endParaRPr lang="en-CA" sz="1200" dirty="0"/>
            </a:p>
          </p:txBody>
        </p:sp>
      </p:grpSp>
      <p:grpSp>
        <p:nvGrpSpPr>
          <p:cNvPr id="33" name="Group 31"/>
          <p:cNvGrpSpPr/>
          <p:nvPr/>
        </p:nvGrpSpPr>
        <p:grpSpPr>
          <a:xfrm>
            <a:off x="8161554" y="2536031"/>
            <a:ext cx="2214578" cy="1785950"/>
            <a:chOff x="6715140" y="2571744"/>
            <a:chExt cx="2214578" cy="1785950"/>
          </a:xfrm>
        </p:grpSpPr>
        <p:sp>
          <p:nvSpPr>
            <p:cNvPr id="34" name="Oval 32"/>
            <p:cNvSpPr/>
            <p:nvPr/>
          </p:nvSpPr>
          <p:spPr>
            <a:xfrm>
              <a:off x="6715140" y="3286124"/>
              <a:ext cx="2214578" cy="107157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5" name="Group 36"/>
            <p:cNvGrpSpPr/>
            <p:nvPr/>
          </p:nvGrpSpPr>
          <p:grpSpPr>
            <a:xfrm>
              <a:off x="6858016" y="2571744"/>
              <a:ext cx="1857388" cy="1562883"/>
              <a:chOff x="6715140" y="1866117"/>
              <a:chExt cx="1857388" cy="1562883"/>
            </a:xfrm>
          </p:grpSpPr>
          <p:pic>
            <p:nvPicPr>
              <p:cNvPr id="36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429520" y="1866117"/>
                <a:ext cx="573324" cy="357190"/>
              </a:xfrm>
              <a:prstGeom prst="rect">
                <a:avLst/>
              </a:prstGeom>
              <a:noFill/>
            </p:spPr>
          </p:pic>
          <p:pic>
            <p:nvPicPr>
              <p:cNvPr id="37" name="Picture 3" descr="C:\Users\Public\Pictures\Artwork_Imagery\Icons - Illustrations\_WINDOWS SERVER ICONS\Hardware\Virtual Servers 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715140" y="1866117"/>
                <a:ext cx="743730" cy="1214446"/>
              </a:xfrm>
              <a:prstGeom prst="rect">
                <a:avLst/>
              </a:prstGeom>
              <a:noFill/>
            </p:spPr>
          </p:pic>
          <p:pic>
            <p:nvPicPr>
              <p:cNvPr id="38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429520" y="2151869"/>
                <a:ext cx="573324" cy="357190"/>
              </a:xfrm>
              <a:prstGeom prst="rect">
                <a:avLst/>
              </a:prstGeom>
              <a:noFill/>
            </p:spPr>
          </p:pic>
          <p:pic>
            <p:nvPicPr>
              <p:cNvPr id="39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429520" y="2437621"/>
                <a:ext cx="573324" cy="357190"/>
              </a:xfrm>
              <a:prstGeom prst="rect">
                <a:avLst/>
              </a:prstGeom>
              <a:noFill/>
            </p:spPr>
          </p:pic>
          <p:pic>
            <p:nvPicPr>
              <p:cNvPr id="40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929586" y="1937555"/>
                <a:ext cx="573324" cy="357190"/>
              </a:xfrm>
              <a:prstGeom prst="rect">
                <a:avLst/>
              </a:prstGeom>
              <a:noFill/>
            </p:spPr>
          </p:pic>
          <p:pic>
            <p:nvPicPr>
              <p:cNvPr id="41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929586" y="2223307"/>
                <a:ext cx="573324" cy="357190"/>
              </a:xfrm>
              <a:prstGeom prst="rect">
                <a:avLst/>
              </a:prstGeom>
              <a:noFill/>
            </p:spPr>
          </p:pic>
          <p:pic>
            <p:nvPicPr>
              <p:cNvPr id="42" name="Picture 9" descr="C:\Users\Public\Pictures\Artwork_Imagery\Icons - Illustrations\_VIRTUALIZATION ICONS\Desktop Virtualization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929586" y="2509059"/>
                <a:ext cx="573324" cy="357190"/>
              </a:xfrm>
              <a:prstGeom prst="rect">
                <a:avLst/>
              </a:prstGeom>
              <a:noFill/>
            </p:spPr>
          </p:pic>
          <p:sp>
            <p:nvSpPr>
              <p:cNvPr id="43" name="TextBox 32"/>
              <p:cNvSpPr txBox="1"/>
              <p:nvPr/>
            </p:nvSpPr>
            <p:spPr>
              <a:xfrm>
                <a:off x="6786578" y="3152001"/>
                <a:ext cx="1785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 smtClean="0">
                    <a:solidFill>
                      <a:schemeClr val="bg1"/>
                    </a:solidFill>
                  </a:rPr>
                  <a:t>RD Virtualization Host</a:t>
                </a:r>
              </a:p>
            </p:txBody>
          </p:sp>
        </p:grpSp>
      </p:grpSp>
      <p:sp>
        <p:nvSpPr>
          <p:cNvPr id="44" name="Oval 42"/>
          <p:cNvSpPr/>
          <p:nvPr/>
        </p:nvSpPr>
        <p:spPr>
          <a:xfrm>
            <a:off x="7161422" y="1393023"/>
            <a:ext cx="2071702" cy="100013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/>
          <p:cNvSpPr txBox="1"/>
          <p:nvPr/>
        </p:nvSpPr>
        <p:spPr>
          <a:xfrm>
            <a:off x="7447174" y="1973280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</a:rPr>
              <a:t>RD Session Host</a:t>
            </a:r>
          </a:p>
        </p:txBody>
      </p:sp>
      <p:pic>
        <p:nvPicPr>
          <p:cNvPr id="46" name="Picture 14" descr="C:\Users\Public\Pictures\Artwork_Imagery\Shapes\Arrows\Straight\double-arrow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418683">
            <a:off x="3189311" y="1611820"/>
            <a:ext cx="713147" cy="1003464"/>
          </a:xfrm>
          <a:prstGeom prst="rect">
            <a:avLst/>
          </a:prstGeom>
          <a:noFill/>
        </p:spPr>
      </p:pic>
      <p:grpSp>
        <p:nvGrpSpPr>
          <p:cNvPr id="47" name="Group 46"/>
          <p:cNvGrpSpPr/>
          <p:nvPr/>
        </p:nvGrpSpPr>
        <p:grpSpPr>
          <a:xfrm>
            <a:off x="1803572" y="1178709"/>
            <a:ext cx="1615461" cy="1420007"/>
            <a:chOff x="357158" y="1428736"/>
            <a:chExt cx="1615461" cy="1420007"/>
          </a:xfrm>
        </p:grpSpPr>
        <p:pic>
          <p:nvPicPr>
            <p:cNvPr id="48" name="Picture 8" descr="C:\Users\Public\Pictures\Artwork_Imagery\Icons - Illustrations\_VIRTUALIZATION ICONS\Presenation Virtualization 2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57158" y="1428736"/>
              <a:ext cx="1615461" cy="1006458"/>
            </a:xfrm>
            <a:prstGeom prst="rect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357158" y="2571744"/>
              <a:ext cx="142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 smtClean="0"/>
                <a:t>RD Client</a:t>
              </a:r>
              <a:endParaRPr lang="en-CA" sz="1200" dirty="0"/>
            </a:p>
          </p:txBody>
        </p:sp>
      </p:grpSp>
      <p:pic>
        <p:nvPicPr>
          <p:cNvPr id="50" name="Picture 3" descr="C:\Users\Public\Pictures\Artwork_Imagery\Icons - Illustrations\_WINDOWS SERVER ICONS\Hardware\Virtual Servers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5802" y="750081"/>
            <a:ext cx="743730" cy="1214446"/>
          </a:xfrm>
          <a:prstGeom prst="rect">
            <a:avLst/>
          </a:prstGeom>
          <a:noFill/>
        </p:spPr>
      </p:pic>
      <p:pic>
        <p:nvPicPr>
          <p:cNvPr id="51" name="Picture 10" descr="D:\DVD_ART35\Logos\Microsoft Office 2007 - all products\Word 2007\Office Word 2007 Product Icon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75868" y="1393023"/>
            <a:ext cx="357190" cy="355293"/>
          </a:xfrm>
          <a:prstGeom prst="rect">
            <a:avLst/>
          </a:prstGeom>
          <a:noFill/>
        </p:spPr>
      </p:pic>
      <p:pic>
        <p:nvPicPr>
          <p:cNvPr id="52" name="Picture 11" descr="D:\DVD_ART35\Logos\Microsoft Office 2007 - all products\Excel 2007\Office Excel 2007 Product Ic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33058" y="1393023"/>
            <a:ext cx="368944" cy="357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26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437" t="11762" r="17885" b="24375"/>
          <a:stretch/>
        </p:blipFill>
        <p:spPr>
          <a:xfrm>
            <a:off x="1251543" y="336398"/>
            <a:ext cx="9487106" cy="51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208616" y="2629724"/>
            <a:ext cx="9464640" cy="1198652"/>
          </a:xfrm>
        </p:spPr>
        <p:txBody>
          <a:bodyPr/>
          <a:lstStyle/>
          <a:p>
            <a:pPr algn="ctr"/>
            <a:r>
              <a:rPr lang="es-PE" dirty="0" smtClean="0"/>
              <a:t>Microsoft </a:t>
            </a:r>
            <a:r>
              <a:rPr lang="es-PE" dirty="0" err="1" smtClean="0"/>
              <a:t>RemoteApp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83549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tCamp">
  <a:themeElements>
    <a:clrScheme name="Metro - PS Health 01-12">
      <a:dk1>
        <a:srgbClr val="000000"/>
      </a:dk1>
      <a:lt1>
        <a:srgbClr val="FFFFFF"/>
      </a:lt1>
      <a:dk2>
        <a:srgbClr val="00188F"/>
      </a:dk2>
      <a:lt2>
        <a:srgbClr val="FFFFFF"/>
      </a:lt2>
      <a:accent1>
        <a:srgbClr val="0072C6"/>
      </a:accent1>
      <a:accent2>
        <a:srgbClr val="00BCF2"/>
      </a:accent2>
      <a:accent3>
        <a:srgbClr val="009E49"/>
      </a:accent3>
      <a:accent4>
        <a:srgbClr val="FF8C00"/>
      </a:accent4>
      <a:accent5>
        <a:srgbClr val="68217A"/>
      </a:accent5>
      <a:accent6>
        <a:srgbClr val="E81123"/>
      </a:accent6>
      <a:hlink>
        <a:srgbClr val="00BCF2"/>
      </a:hlink>
      <a:folHlink>
        <a:srgbClr val="68217A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Á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ootCamp" id="{9E1A7826-9F4A-416A-82C5-43D3EC14CB1A}" vid="{781A84B0-C465-492B-B75C-F23D896518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BootCamp</Template>
  <TotalTime>212</TotalTime>
  <Words>248</Words>
  <Application>Microsoft Office PowerPoint</Application>
  <PresentationFormat>Panorámica</PresentationFormat>
  <Paragraphs>64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MS PGothic</vt:lpstr>
      <vt:lpstr>Arial</vt:lpstr>
      <vt:lpstr>Calibri</vt:lpstr>
      <vt:lpstr>Segoe UI</vt:lpstr>
      <vt:lpstr>Segoe UI Light</vt:lpstr>
      <vt:lpstr>Segoe UI Semilight</vt:lpstr>
      <vt:lpstr>BootCamp</vt:lpstr>
      <vt:lpstr>Presentación de PowerPoint</vt:lpstr>
      <vt:lpstr>Presentación de PowerPoint</vt:lpstr>
      <vt:lpstr>Ing. Luis Alonso Talavera Trevejo luis.talavera@visionit.pe Cloud Computing Consultant </vt:lpstr>
      <vt:lpstr>Requerimientos Operacionales</vt:lpstr>
      <vt:lpstr>Desafíos Actuales</vt:lpstr>
      <vt:lpstr>Método Tradicional</vt:lpstr>
      <vt:lpstr>Presentación de PowerPoint</vt:lpstr>
      <vt:lpstr>Presentación de PowerPoint</vt:lpstr>
      <vt:lpstr>Microsoft RemoteApp</vt:lpstr>
      <vt:lpstr>Presentación de PowerPoint</vt:lpstr>
      <vt:lpstr>Beneficios de RemoteApp</vt:lpstr>
      <vt:lpstr>Presentación de PowerPoint</vt:lpstr>
      <vt:lpstr>Demo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Castañeda Cano</dc:creator>
  <cp:lastModifiedBy>alonso talavera</cp:lastModifiedBy>
  <cp:revision>16</cp:revision>
  <dcterms:created xsi:type="dcterms:W3CDTF">2015-04-23T21:45:35Z</dcterms:created>
  <dcterms:modified xsi:type="dcterms:W3CDTF">2015-04-25T19:40:46Z</dcterms:modified>
</cp:coreProperties>
</file>